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257" r:id="rId8"/>
    <p:sldId id="323" r:id="rId9"/>
    <p:sldId id="324" r:id="rId10"/>
    <p:sldId id="322" r:id="rId11"/>
    <p:sldId id="263" r:id="rId12"/>
    <p:sldId id="382" r:id="rId13"/>
    <p:sldId id="319" r:id="rId14"/>
    <p:sldId id="320" r:id="rId15"/>
    <p:sldId id="318" r:id="rId16"/>
    <p:sldId id="325" r:id="rId17"/>
    <p:sldId id="326" r:id="rId18"/>
    <p:sldId id="327" r:id="rId19"/>
    <p:sldId id="328" r:id="rId20"/>
    <p:sldId id="341" r:id="rId21"/>
    <p:sldId id="335" r:id="rId22"/>
    <p:sldId id="383" r:id="rId23"/>
    <p:sldId id="337" r:id="rId24"/>
    <p:sldId id="371" r:id="rId25"/>
    <p:sldId id="340" r:id="rId26"/>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9" d="100"/>
          <a:sy n="159" d="100"/>
        </p:scale>
        <p:origin x="3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Caption">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a:t>Click to Author of the presentation, Name of the event and date</a:t>
            </a:r>
          </a:p>
        </p:txBody>
      </p:sp>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p:cNvSpPr>
          <p:nvPr>
            <p:ph type="pic" sz="quarter" idx="11" hasCustomPrompt="1"/>
          </p:nvPr>
        </p:nvSpPr>
        <p:spPr>
          <a:xfrm>
            <a:off x="4199492" y="510063"/>
            <a:ext cx="6869908" cy="2837937"/>
          </a:xfrm>
          <a:noFill/>
        </p:spPr>
        <p:txBody>
          <a:bodyPr lIns="0" tIns="0" rIns="0" bIns="0" anchor="t" anchorCtr="0"/>
          <a:lstStyle>
            <a:lvl1pPr marL="0" indent="0">
              <a:buNone/>
              <a:defRPr>
                <a:solidFill>
                  <a:schemeClr val="tx1"/>
                </a:solidFill>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endParaRPr lang="fi-FI"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2400"/>
            <a:ext cx="3076892" cy="2865600"/>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urquoise Layout">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hasCustomPrompt="1"/>
          </p:nvPr>
        </p:nvSpPr>
        <p:spPr>
          <a:xfrm>
            <a:off x="1091599" y="878400"/>
            <a:ext cx="10008802" cy="777687"/>
          </a:xfrm>
          <a:prstGeom prst="rect">
            <a:avLst/>
          </a:prstGeo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a:p>
            <a:pPr lvl="1"/>
            <a:endParaRPr lang="fi-FI" dirty="0"/>
          </a:p>
          <a:p>
            <a:pPr lvl="0"/>
            <a:endParaRPr lang="fi-FI" dirty="0"/>
          </a:p>
          <a:p>
            <a:pPr lvl="0"/>
            <a:endParaRPr lang="fi-FI" dirty="0"/>
          </a:p>
        </p:txBody>
      </p:sp>
      <p:sp>
        <p:nvSpPr>
          <p:cNvPr id="5" name="Footer Placeholder 4">
            <a:extLst>
              <a:ext uri="{FF2B5EF4-FFF2-40B4-BE49-F238E27FC236}">
                <a16:creationId xmlns:a16="http://schemas.microsoft.com/office/drawing/2014/main" id="{A1839C72-AF57-499F-8540-6BB6C1E7A301}"/>
              </a:ext>
            </a:extLst>
          </p:cNvPr>
          <p:cNvSpPr>
            <a:spLocks noGrp="1"/>
          </p:cNvSpPr>
          <p:nvPr>
            <p:ph type="ftr" sz="quarter" idx="12"/>
          </p:nvPr>
        </p:nvSpPr>
        <p:spPr/>
        <p:txBody>
          <a:bodyPr/>
          <a:lstStyle/>
          <a:p>
            <a:r>
              <a:rPr lang="fi-FI"/>
              <a:t>Author of the presentation, Name of the event</a:t>
            </a:r>
            <a:endParaRPr lang="fi-FI" dirty="0"/>
          </a:p>
        </p:txBody>
      </p:sp>
      <p:sp>
        <p:nvSpPr>
          <p:cNvPr id="4" name="Date Placeholder 3">
            <a:extLst>
              <a:ext uri="{FF2B5EF4-FFF2-40B4-BE49-F238E27FC236}">
                <a16:creationId xmlns:a16="http://schemas.microsoft.com/office/drawing/2014/main" id="{B8ADF370-9834-44B4-A4CD-E36EF19F5118}"/>
              </a:ext>
            </a:extLst>
          </p:cNvPr>
          <p:cNvSpPr>
            <a:spLocks noGrp="1"/>
          </p:cNvSpPr>
          <p:nvPr>
            <p:ph type="dt" sz="half" idx="11"/>
          </p:nvPr>
        </p:nvSpPr>
        <p:spPr/>
        <p:txBody>
          <a:bodyPr/>
          <a:lstStyle/>
          <a:p>
            <a:fld id="{569E2235-F8DF-47C7-86F2-B50E00A866DC}" type="datetime1">
              <a:rPr lang="fi-FI" smtClean="0"/>
              <a:t>24.11.2025</a:t>
            </a:fld>
            <a:endParaRPr lang="fi-FI"/>
          </a:p>
        </p:txBody>
      </p:sp>
      <p:sp>
        <p:nvSpPr>
          <p:cNvPr id="6" name="Slide Number Placeholder 5">
            <a:extLst>
              <a:ext uri="{FF2B5EF4-FFF2-40B4-BE49-F238E27FC236}">
                <a16:creationId xmlns:a16="http://schemas.microsoft.com/office/drawing/2014/main" id="{5182CF83-2C9A-4E96-8F46-F851C515238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24.11.2025</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09013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7" name="Kuva 6" descr="Kuva, joka sisältää sosiaalisen median kuvakkeet">
            <a:extLst>
              <a:ext uri="{FF2B5EF4-FFF2-40B4-BE49-F238E27FC236}">
                <a16:creationId xmlns:a16="http://schemas.microsoft.com/office/drawing/2014/main" id="{A998364B-1596-4551-B78F-8E097EAFD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954" y="5157192"/>
            <a:ext cx="4591691" cy="800212"/>
          </a:xfrm>
          <a:prstGeom prst="rect">
            <a:avLst/>
          </a:prstGeom>
        </p:spPr>
      </p:pic>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3"/>
          <a:stretch>
            <a:fillRect/>
          </a:stretch>
        </p:blipFill>
        <p:spPr>
          <a:xfrm>
            <a:off x="4572000" y="468263"/>
            <a:ext cx="3048000" cy="2654300"/>
          </a:xfrm>
          <a:prstGeom prst="rect">
            <a:avLst/>
          </a:prstGeom>
        </p:spPr>
      </p:pic>
      <p:sp>
        <p:nvSpPr>
          <p:cNvPr id="5" name="Footer Placeholder 4">
            <a:extLst>
              <a:ext uri="{FF2B5EF4-FFF2-40B4-BE49-F238E27FC236}">
                <a16:creationId xmlns:a16="http://schemas.microsoft.com/office/drawing/2014/main" id="{3B663F31-9BD6-46C9-9BE2-26ADB445C4A5}"/>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2" name="Date Placeholder 1">
            <a:extLst>
              <a:ext uri="{FF2B5EF4-FFF2-40B4-BE49-F238E27FC236}">
                <a16:creationId xmlns:a16="http://schemas.microsoft.com/office/drawing/2014/main" id="{7571D08C-1FE5-4B0C-BF33-F10523742EBC}"/>
              </a:ext>
            </a:extLst>
          </p:cNvPr>
          <p:cNvSpPr>
            <a:spLocks noGrp="1"/>
          </p:cNvSpPr>
          <p:nvPr>
            <p:ph type="dt" sz="half" idx="10"/>
          </p:nvPr>
        </p:nvSpPr>
        <p:spPr/>
        <p:txBody>
          <a:bodyPr/>
          <a:lstStyle/>
          <a:p>
            <a:fld id="{4537718C-E7C6-4A7E-9A57-A0461A6E8F98}" type="datetimeFigureOut">
              <a:rPr lang="fi-FI" smtClean="0"/>
              <a:pPr/>
              <a:t>24.11.2025</a:t>
            </a:fld>
            <a:endParaRPr lang="fi-FI"/>
          </a:p>
        </p:txBody>
      </p:sp>
      <p:sp>
        <p:nvSpPr>
          <p:cNvPr id="8" name="Slide Number Placeholder 7">
            <a:extLst>
              <a:ext uri="{FF2B5EF4-FFF2-40B4-BE49-F238E27FC236}">
                <a16:creationId xmlns:a16="http://schemas.microsoft.com/office/drawing/2014/main" id="{9838A428-FE3A-4184-AD9A-A82A8558A05B}"/>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 The Middle Of 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634500" y="495206"/>
            <a:ext cx="10923000" cy="668446"/>
          </a:xfrm>
          <a:prstGeom prst="rect">
            <a:avLst/>
          </a:prstGeom>
        </p:spPr>
        <p:txBody>
          <a:bodyPr anchor="t" anchorCtr="0">
            <a:normAutofit/>
          </a:bodyPr>
          <a:lstStyle>
            <a:lvl1pPr algn="ctr">
              <a:defRPr sz="4000">
                <a:solidFill>
                  <a:schemeClr val="tx1"/>
                </a:solidFill>
                <a:latin typeface="+mj-lt"/>
              </a:defRPr>
            </a:lvl1pPr>
          </a:lstStyle>
          <a:p>
            <a:r>
              <a:rPr lang="fi-FI" dirty="0"/>
              <a:t>Where are we?</a:t>
            </a:r>
          </a:p>
        </p:txBody>
      </p:sp>
      <p:pic>
        <p:nvPicPr>
          <p:cNvPr id="6" name="Kuva 5" descr="Picture that includes the Map. Kuva, joka sisältää kartan. Suomi on kartassa nostettu esille. Suomen kartalla merkattu yliopistokaupungit Kuopio ja Joensuu. It reads &quot;We are in the middle of knowhere&quot; in the pictu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358"/>
            <a:ext cx="8138294" cy="4821884"/>
          </a:xfrm>
          <a:prstGeom prst="rect">
            <a:avLst/>
          </a:prstGeom>
        </p:spPr>
      </p:pic>
      <p:sp>
        <p:nvSpPr>
          <p:cNvPr id="5" name="Footer Placeholder 4">
            <a:extLst>
              <a:ext uri="{FF2B5EF4-FFF2-40B4-BE49-F238E27FC236}">
                <a16:creationId xmlns:a16="http://schemas.microsoft.com/office/drawing/2014/main" id="{B2B436FA-DFF8-4468-A28A-B523CBA76176}"/>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4" name="Date Placeholder 3">
            <a:extLst>
              <a:ext uri="{FF2B5EF4-FFF2-40B4-BE49-F238E27FC236}">
                <a16:creationId xmlns:a16="http://schemas.microsoft.com/office/drawing/2014/main" id="{5BBD4B20-F49E-445A-A226-05D0F6F58A0F}"/>
              </a:ext>
            </a:extLst>
          </p:cNvPr>
          <p:cNvSpPr>
            <a:spLocks noGrp="1"/>
          </p:cNvSpPr>
          <p:nvPr>
            <p:ph type="dt" sz="half" idx="10"/>
          </p:nvPr>
        </p:nvSpPr>
        <p:spPr/>
        <p:txBody>
          <a:bodyPr/>
          <a:lstStyle/>
          <a:p>
            <a:fld id="{4537718C-E7C6-4A7E-9A57-A0461A6E8F98}" type="datetimeFigureOut">
              <a:rPr lang="fi-FI" smtClean="0"/>
              <a:pPr/>
              <a:t>24.11.2025</a:t>
            </a:fld>
            <a:endParaRPr lang="fi-FI"/>
          </a:p>
        </p:txBody>
      </p:sp>
      <p:sp>
        <p:nvSpPr>
          <p:cNvPr id="10" name="Slide Number Placeholder 9">
            <a:extLst>
              <a:ext uri="{FF2B5EF4-FFF2-40B4-BE49-F238E27FC236}">
                <a16:creationId xmlns:a16="http://schemas.microsoft.com/office/drawing/2014/main" id="{5AE74B7C-CF9C-4A5A-A2F2-4D3370CBF2D0}"/>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a:t>Click to add Author of the presentation, Name of the event and date</a:t>
            </a:r>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24.11.2025</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212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and Captio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hasCustomPrompt="1"/>
          </p:nvPr>
        </p:nvSpPr>
        <p:spPr>
          <a:xfrm>
            <a:off x="7247419" y="1843200"/>
            <a:ext cx="4417200" cy="4147200"/>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r>
              <a:rPr lang="fi-FI" dirty="0"/>
              <a:t> </a:t>
            </a:r>
          </a:p>
        </p:txBody>
      </p:sp>
      <p:sp>
        <p:nvSpPr>
          <p:cNvPr id="8" name="Footer Placeholder 7">
            <a:extLst>
              <a:ext uri="{FF2B5EF4-FFF2-40B4-BE49-F238E27FC236}">
                <a16:creationId xmlns:a16="http://schemas.microsoft.com/office/drawing/2014/main" id="{4D0E5C76-121C-448D-9F68-E65E73259F63}"/>
              </a:ext>
            </a:extLst>
          </p:cNvPr>
          <p:cNvSpPr>
            <a:spLocks noGrp="1"/>
          </p:cNvSpPr>
          <p:nvPr>
            <p:ph type="ftr" sz="quarter" idx="19"/>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00788231-FDE9-41B6-9D5C-7B13305C9BEF}"/>
              </a:ext>
            </a:extLst>
          </p:cNvPr>
          <p:cNvSpPr>
            <a:spLocks noGrp="1"/>
          </p:cNvSpPr>
          <p:nvPr>
            <p:ph type="dt" sz="half" idx="18"/>
          </p:nvPr>
        </p:nvSpPr>
        <p:spPr/>
        <p:txBody>
          <a:bodyPr/>
          <a:lstStyle/>
          <a:p>
            <a:fld id="{8E3A6F43-8BDE-4324-9D50-9F0AABC6B5BF}" type="datetime1">
              <a:rPr lang="fi-FI" smtClean="0"/>
              <a:t>24.11.2025</a:t>
            </a:fld>
            <a:endParaRPr lang="fi-FI" dirty="0"/>
          </a:p>
        </p:txBody>
      </p:sp>
      <p:sp>
        <p:nvSpPr>
          <p:cNvPr id="9" name="Slide Number Placeholder 8">
            <a:extLst>
              <a:ext uri="{FF2B5EF4-FFF2-40B4-BE49-F238E27FC236}">
                <a16:creationId xmlns:a16="http://schemas.microsoft.com/office/drawing/2014/main" id="{0C7DB659-00AB-408E-BAA4-2222F11A14CD}"/>
              </a:ext>
            </a:extLst>
          </p:cNvPr>
          <p:cNvSpPr>
            <a:spLocks noGrp="1"/>
          </p:cNvSpPr>
          <p:nvPr>
            <p:ph type="sldNum" sz="quarter" idx="20"/>
          </p:nvPr>
        </p:nvSpPr>
        <p:spPr/>
        <p:txBody>
          <a:bodyPr/>
          <a:lstStyle/>
          <a:p>
            <a:fld id="{EEBB0F66-B0A0-43D3-9504-7E3CCB799844}" type="slidenum">
              <a:rPr lang="fi-FI" smtClean="0"/>
              <a:pPr/>
              <a:t>‹#›</a:t>
            </a:fld>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6618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hasCustomPrompt="1"/>
          </p:nvPr>
        </p:nvSpPr>
        <p:spPr>
          <a:xfrm>
            <a:off x="1487489" y="657227"/>
            <a:ext cx="10273140" cy="1008064"/>
          </a:xfrm>
        </p:spPr>
        <p:txBody>
          <a:bodyPr/>
          <a:lstStyle>
            <a:lvl1pPr>
              <a:defRPr/>
            </a:lvl1pPr>
          </a:lstStyle>
          <a:p>
            <a:r>
              <a:rPr lang="fi-FI" dirty="0" err="1">
                <a:solidFill>
                  <a:schemeClr val="accent2"/>
                </a:solidFill>
              </a:rPr>
              <a:t>Click</a:t>
            </a:r>
            <a:r>
              <a:rPr lang="fi-FI" dirty="0">
                <a:solidFill>
                  <a:schemeClr val="accent2"/>
                </a:solidFill>
              </a:rPr>
              <a:t> to </a:t>
            </a:r>
            <a:r>
              <a:rPr lang="fi-FI" dirty="0" err="1">
                <a:solidFill>
                  <a:schemeClr val="accent2"/>
                </a:solidFill>
              </a:rPr>
              <a:t>add</a:t>
            </a:r>
            <a:r>
              <a:rPr lang="fi-FI" dirty="0">
                <a:solidFill>
                  <a:schemeClr val="accent2"/>
                </a:solidFill>
              </a:rPr>
              <a:t> </a:t>
            </a:r>
            <a:r>
              <a:rPr lang="fi-FI" dirty="0" err="1">
                <a:solidFill>
                  <a:schemeClr val="accent2"/>
                </a:solidFill>
              </a:rPr>
              <a:t>title</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hasCustomPrompt="1"/>
          </p:nvPr>
        </p:nvSpPr>
        <p:spPr>
          <a:xfrm>
            <a:off x="1487487" y="1966590"/>
            <a:ext cx="10273139" cy="1381125"/>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add</a:t>
            </a:r>
            <a:r>
              <a:rPr lang="fi-FI" dirty="0"/>
              <a:t> a </a:t>
            </a:r>
            <a:r>
              <a:rPr lang="fi-FI" dirty="0" err="1"/>
              <a:t>table</a:t>
            </a:r>
            <a:endParaRPr lang="fi-FI" dirty="0"/>
          </a:p>
        </p:txBody>
      </p:sp>
      <p:sp>
        <p:nvSpPr>
          <p:cNvPr id="7" name="Footer Placeholder 6">
            <a:extLst>
              <a:ext uri="{FF2B5EF4-FFF2-40B4-BE49-F238E27FC236}">
                <a16:creationId xmlns:a16="http://schemas.microsoft.com/office/drawing/2014/main" id="{39AC4A70-4FD1-4DDA-B347-1C0BB731A03C}"/>
              </a:ext>
            </a:extLst>
          </p:cNvPr>
          <p:cNvSpPr>
            <a:spLocks noGrp="1"/>
          </p:cNvSpPr>
          <p:nvPr>
            <p:ph type="ftr" sz="quarter" idx="19"/>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36A3530D-55B2-4B26-B10D-9AFA403119E0}"/>
              </a:ext>
            </a:extLst>
          </p:cNvPr>
          <p:cNvSpPr>
            <a:spLocks noGrp="1"/>
          </p:cNvSpPr>
          <p:nvPr>
            <p:ph type="dt" sz="half" idx="18"/>
          </p:nvPr>
        </p:nvSpPr>
        <p:spPr/>
        <p:txBody>
          <a:bodyPr/>
          <a:lstStyle/>
          <a:p>
            <a:fld id="{8E3A6F43-8BDE-4324-9D50-9F0AABC6B5BF}" type="datetime1">
              <a:rPr lang="fi-FI" smtClean="0"/>
              <a:t>24.11.2025</a:t>
            </a:fld>
            <a:endParaRPr lang="fi-FI" dirty="0"/>
          </a:p>
        </p:txBody>
      </p:sp>
      <p:sp>
        <p:nvSpPr>
          <p:cNvPr id="8" name="Slide Number Placeholder 7">
            <a:extLst>
              <a:ext uri="{FF2B5EF4-FFF2-40B4-BE49-F238E27FC236}">
                <a16:creationId xmlns:a16="http://schemas.microsoft.com/office/drawing/2014/main" id="{B2147887-6BC3-41E0-804F-0761D1346C7E}"/>
              </a:ext>
            </a:extLst>
          </p:cNvPr>
          <p:cNvSpPr>
            <a:spLocks noGrp="1"/>
          </p:cNvSpPr>
          <p:nvPr>
            <p:ph type="sldNum" sz="quarter" idx="20"/>
          </p:nvPr>
        </p:nvSpPr>
        <p:spPr/>
        <p:txBody>
          <a:bodyPr/>
          <a:lstStyle/>
          <a:p>
            <a:fld id="{EEBB0F66-B0A0-43D3-9504-7E3CCB799844}" type="slidenum">
              <a:rPr lang="fi-FI" smtClean="0"/>
              <a:pPr/>
              <a:t>‹#›</a:t>
            </a:fld>
            <a:endParaRPr lang="fi-FI"/>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3627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hasCustomPrompt="1"/>
          </p:nvPr>
        </p:nvSpPr>
        <p:spPr>
          <a:xfrm>
            <a:off x="1487488" y="657227"/>
            <a:ext cx="10177200" cy="1008000"/>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7" name="Footer Placeholder 6">
            <a:extLst>
              <a:ext uri="{FF2B5EF4-FFF2-40B4-BE49-F238E27FC236}">
                <a16:creationId xmlns:a16="http://schemas.microsoft.com/office/drawing/2014/main" id="{B9981E9F-896D-4426-85CE-1AFBA0D53808}"/>
              </a:ext>
            </a:extLst>
          </p:cNvPr>
          <p:cNvSpPr>
            <a:spLocks noGrp="1"/>
          </p:cNvSpPr>
          <p:nvPr>
            <p:ph type="ftr" sz="quarter" idx="11"/>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72E13674-EB09-4FFC-9523-9DA62D6E73E4}"/>
              </a:ext>
            </a:extLst>
          </p:cNvPr>
          <p:cNvSpPr>
            <a:spLocks noGrp="1"/>
          </p:cNvSpPr>
          <p:nvPr>
            <p:ph type="dt" sz="half" idx="10"/>
          </p:nvPr>
        </p:nvSpPr>
        <p:spPr/>
        <p:txBody>
          <a:bodyPr/>
          <a:lstStyle/>
          <a:p>
            <a:fld id="{8E3A6F43-8BDE-4324-9D50-9F0AABC6B5BF}" type="datetime1">
              <a:rPr lang="fi-FI" smtClean="0"/>
              <a:t>24.11.2025</a:t>
            </a:fld>
            <a:endParaRPr lang="fi-FI" dirty="0"/>
          </a:p>
        </p:txBody>
      </p:sp>
      <p:sp>
        <p:nvSpPr>
          <p:cNvPr id="8" name="Slide Number Placeholder 7">
            <a:extLst>
              <a:ext uri="{FF2B5EF4-FFF2-40B4-BE49-F238E27FC236}">
                <a16:creationId xmlns:a16="http://schemas.microsoft.com/office/drawing/2014/main" id="{1FC349D6-B045-425E-A180-6A4B8CBF20B9}"/>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ith Turquoise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Footer Placeholder 4">
            <a:extLst>
              <a:ext uri="{FF2B5EF4-FFF2-40B4-BE49-F238E27FC236}">
                <a16:creationId xmlns:a16="http://schemas.microsoft.com/office/drawing/2014/main" id="{8641F420-2A4C-4F65-9864-2214932B4916}"/>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FA7A2E6B-4338-42DC-B1E2-D2973111CA26}"/>
              </a:ext>
            </a:extLst>
          </p:cNvPr>
          <p:cNvSpPr>
            <a:spLocks noGrp="1"/>
          </p:cNvSpPr>
          <p:nvPr>
            <p:ph type="dt" sz="half" idx="11"/>
          </p:nvPr>
        </p:nvSpPr>
        <p:spPr>
          <a:xfrm>
            <a:off x="10006031" y="6217199"/>
            <a:ext cx="1040999" cy="288000"/>
          </a:xfrm>
        </p:spPr>
        <p:txBody>
          <a:bodyPr/>
          <a:lstStyle/>
          <a:p>
            <a:fld id="{569E2235-F8DF-47C7-86F2-B50E00A866DC}" type="datetime1">
              <a:rPr lang="fi-FI" smtClean="0"/>
              <a:t>24.11.2025</a:t>
            </a:fld>
            <a:endParaRPr lang="fi-FI"/>
          </a:p>
        </p:txBody>
      </p:sp>
      <p:sp>
        <p:nvSpPr>
          <p:cNvPr id="6" name="Slide Number Placeholder 5">
            <a:extLst>
              <a:ext uri="{FF2B5EF4-FFF2-40B4-BE49-F238E27FC236}">
                <a16:creationId xmlns:a16="http://schemas.microsoft.com/office/drawing/2014/main" id="{B67D4687-C847-40EC-8AA9-6B3943AAAC91}"/>
              </a:ext>
            </a:extLst>
          </p:cNvPr>
          <p:cNvSpPr>
            <a:spLocks noGrp="1"/>
          </p:cNvSpPr>
          <p:nvPr>
            <p:ph type="sldNum" sz="quarter" idx="13"/>
          </p:nvPr>
        </p:nvSpPr>
        <p:spPr>
          <a:xfrm>
            <a:off x="11047030" y="6217199"/>
            <a:ext cx="617589" cy="288000"/>
          </a:xfrm>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1155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Black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Footer Placeholder 3">
            <a:extLst>
              <a:ext uri="{FF2B5EF4-FFF2-40B4-BE49-F238E27FC236}">
                <a16:creationId xmlns:a16="http://schemas.microsoft.com/office/drawing/2014/main" id="{9F1FA344-2427-4425-9C01-5CC67C2DD0ED}"/>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E7541C6E-C6CD-4860-B9CB-5C7F08D4CBD2}"/>
              </a:ext>
            </a:extLst>
          </p:cNvPr>
          <p:cNvSpPr>
            <a:spLocks noGrp="1"/>
          </p:cNvSpPr>
          <p:nvPr>
            <p:ph type="dt" sz="half" idx="11"/>
          </p:nvPr>
        </p:nvSpPr>
        <p:spPr/>
        <p:txBody>
          <a:bodyPr/>
          <a:lstStyle/>
          <a:p>
            <a:fld id="{569E2235-F8DF-47C7-86F2-B50E00A866DC}" type="datetime1">
              <a:rPr lang="fi-FI" smtClean="0"/>
              <a:t>24.11.2025</a:t>
            </a:fld>
            <a:endParaRPr lang="fi-FI"/>
          </a:p>
        </p:txBody>
      </p:sp>
      <p:sp>
        <p:nvSpPr>
          <p:cNvPr id="5" name="Slide Number Placeholder 4">
            <a:extLst>
              <a:ext uri="{FF2B5EF4-FFF2-40B4-BE49-F238E27FC236}">
                <a16:creationId xmlns:a16="http://schemas.microsoft.com/office/drawing/2014/main" id="{3AC684CB-01DB-4135-82A6-4679164B1B1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2573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r>
              <a:rPr lang="fi-FI" dirty="0"/>
              <a:t>
</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Otsikko"/>
          <p:cNvSpPr>
            <a:spLocks noGrp="1" noChangeAspect="1" noChangeArrowheads="1"/>
          </p:cNvSpPr>
          <p:nvPr>
            <p:ph type="title"/>
          </p:nvPr>
        </p:nvSpPr>
        <p:spPr bwMode="auto">
          <a:xfrm>
            <a:off x="1487488" y="657227"/>
            <a:ext cx="10177199" cy="10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3172" y="6217199"/>
            <a:ext cx="6251944"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10102041" y="6215924"/>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E3A6F43-8BDE-4324-9D50-9F0AABC6B5BF}" type="datetime1">
              <a:rPr lang="fi-FI" smtClean="0"/>
              <a:t>24.11.2025</a:t>
            </a:fld>
            <a:endParaRPr lang="fi-FI" dirty="0"/>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3040" y="6215924"/>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10101600" y="6217199"/>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69E2235-F8DF-47C7-86F2-B50E00A866DC}" type="datetime1">
              <a:rPr lang="fi-FI" smtClean="0"/>
              <a:t>24.11.2025</a:t>
            </a:fld>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1486800" y="365125"/>
            <a:ext cx="10274398" cy="1325563"/>
          </a:xfrm>
          <a:prstGeom prst="rect">
            <a:avLst/>
          </a:prstGeom>
        </p:spPr>
        <p:txBody>
          <a:bodyPr vert="horz" lIns="91440" tIns="45720" rIns="91440" bIns="45720" rtlCol="0" anchor="t" anchorCtr="0">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1486800" y="1825625"/>
            <a:ext cx="10274398" cy="4107342"/>
          </a:xfrm>
          <a:prstGeom prst="rect">
            <a:avLst/>
          </a:prstGeom>
        </p:spPr>
        <p:txBody>
          <a:bodyPr vert="horz" lIns="91440" tIns="45720" rIns="91440" bIns="45720" rtlCol="0">
            <a:normAutofit/>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10101600" y="6217200"/>
            <a:ext cx="1040400"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4537718C-E7C6-4A7E-9A57-A0461A6E8F98}" type="datetimeFigureOut">
              <a:rPr lang="fi-FI" smtClean="0"/>
              <a:pPr/>
              <a:t>24.11.2025</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dirty="0"/>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7" r:id="rId2"/>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8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sz="2400">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200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80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0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uef.fi/europeanforestry/employm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europeanforestry.eu/" TargetMode="External"/><Relationship Id="rId2" Type="http://schemas.openxmlformats.org/officeDocument/2006/relationships/hyperlink" Target="https://ec.europa.eu/programmes/erasmus-plus/opportunities/individuals/students/erasmus-mundus-joint-master-degrees_e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uef.fi/europeanforestry/how-to-appl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D66-FC3E-4701-AF03-6EC9C20D2312}"/>
              </a:ext>
            </a:extLst>
          </p:cNvPr>
          <p:cNvSpPr>
            <a:spLocks noGrp="1"/>
          </p:cNvSpPr>
          <p:nvPr>
            <p:ph type="ctrTitle"/>
          </p:nvPr>
        </p:nvSpPr>
        <p:spPr>
          <a:xfrm>
            <a:off x="961708" y="3896268"/>
            <a:ext cx="10480875" cy="777600"/>
          </a:xfrm>
        </p:spPr>
        <p:txBody>
          <a:bodyPr/>
          <a:lstStyle/>
          <a:p>
            <a:r>
              <a:rPr lang="en-GB" sz="4000" dirty="0"/>
              <a:t>Master of Science in European Forestry</a:t>
            </a:r>
            <a:endParaRPr lang="fi-FI" dirty="0"/>
          </a:p>
        </p:txBody>
      </p:sp>
      <p:pic>
        <p:nvPicPr>
          <p:cNvPr id="7" name="Picture Placeholder 6">
            <a:extLst>
              <a:ext uri="{FF2B5EF4-FFF2-40B4-BE49-F238E27FC236}">
                <a16:creationId xmlns:a16="http://schemas.microsoft.com/office/drawing/2014/main" id="{FB6268CB-BA81-4566-9A83-AD362B3B18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59" b="19059"/>
          <a:stretch/>
        </p:blipFill>
        <p:spPr>
          <a:xfrm>
            <a:off x="4199492" y="510063"/>
            <a:ext cx="6869908" cy="2837937"/>
          </a:xfrm>
        </p:spPr>
      </p:pic>
      <p:pic>
        <p:nvPicPr>
          <p:cNvPr id="5" name="Picture 4" descr="A picture containing diagram&#10;&#10;Description automatically generated">
            <a:extLst>
              <a:ext uri="{FF2B5EF4-FFF2-40B4-BE49-F238E27FC236}">
                <a16:creationId xmlns:a16="http://schemas.microsoft.com/office/drawing/2014/main" id="{87E7FC47-9775-407D-8275-DBACBC55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264" y="4679357"/>
            <a:ext cx="1224136" cy="1284909"/>
          </a:xfrm>
          <a:prstGeom prst="rect">
            <a:avLst/>
          </a:prstGeom>
        </p:spPr>
      </p:pic>
      <p:sp>
        <p:nvSpPr>
          <p:cNvPr id="6" name="Subtitle 5">
            <a:extLst>
              <a:ext uri="{FF2B5EF4-FFF2-40B4-BE49-F238E27FC236}">
                <a16:creationId xmlns:a16="http://schemas.microsoft.com/office/drawing/2014/main" id="{2B4DCC25-374F-491A-A94F-A27E7698BF31}"/>
              </a:ext>
            </a:extLst>
          </p:cNvPr>
          <p:cNvSpPr>
            <a:spLocks noGrp="1"/>
          </p:cNvSpPr>
          <p:nvPr>
            <p:ph type="subTitle" idx="1"/>
          </p:nvPr>
        </p:nvSpPr>
        <p:spPr>
          <a:xfrm>
            <a:off x="1060400" y="4716684"/>
            <a:ext cx="8566684" cy="432000"/>
          </a:xfrm>
        </p:spPr>
        <p:txBody>
          <a:bodyPr/>
          <a:lstStyle/>
          <a:p>
            <a:endParaRPr lang="fi-FI" dirty="0"/>
          </a:p>
        </p:txBody>
      </p:sp>
      <p:pic>
        <p:nvPicPr>
          <p:cNvPr id="4" name="Picture 3" descr="Blue text on a white background&#10;&#10;AI-generated content may be incorrect.">
            <a:extLst>
              <a:ext uri="{FF2B5EF4-FFF2-40B4-BE49-F238E27FC236}">
                <a16:creationId xmlns:a16="http://schemas.microsoft.com/office/drawing/2014/main" id="{24A2359E-F7C8-CC4F-7CA8-CBCD2A100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468" y="5424980"/>
            <a:ext cx="3453063" cy="724436"/>
          </a:xfrm>
          <a:prstGeom prst="rect">
            <a:avLst/>
          </a:prstGeom>
        </p:spPr>
      </p:pic>
    </p:spTree>
    <p:extLst>
      <p:ext uri="{BB962C8B-B14F-4D97-AF65-F5344CB8AC3E}">
        <p14:creationId xmlns:p14="http://schemas.microsoft.com/office/powerpoint/2010/main" val="9150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B88AA-F578-4F62-8F24-B48D99F97C9D}"/>
              </a:ext>
            </a:extLst>
          </p:cNvPr>
          <p:cNvSpPr>
            <a:spLocks noGrp="1"/>
          </p:cNvSpPr>
          <p:nvPr>
            <p:ph type="sldNum" sz="quarter" idx="12"/>
          </p:nvPr>
        </p:nvSpPr>
        <p:spPr/>
        <p:txBody>
          <a:bodyPr/>
          <a:lstStyle/>
          <a:p>
            <a:fld id="{EEBB0F66-B0A0-43D3-9504-7E3CCB799844}" type="slidenum">
              <a:rPr lang="fi-FI" smtClean="0"/>
              <a:pPr/>
              <a:t>10</a:t>
            </a:fld>
            <a:endParaRPr lang="fi-FI" dirty="0"/>
          </a:p>
        </p:txBody>
      </p:sp>
      <p:sp>
        <p:nvSpPr>
          <p:cNvPr id="7" name="Content Placeholder 2">
            <a:extLst>
              <a:ext uri="{FF2B5EF4-FFF2-40B4-BE49-F238E27FC236}">
                <a16:creationId xmlns:a16="http://schemas.microsoft.com/office/drawing/2014/main" id="{F1A24B7C-8037-4DA2-BE3C-5975EC7FB301}"/>
              </a:ext>
            </a:extLst>
          </p:cNvPr>
          <p:cNvSpPr txBox="1">
            <a:spLocks/>
          </p:cNvSpPr>
          <p:nvPr/>
        </p:nvSpPr>
        <p:spPr bwMode="auto">
          <a:xfrm>
            <a:off x="6219825" y="1771650"/>
            <a:ext cx="5972175" cy="4302125"/>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More than 350 graduated students</a:t>
            </a:r>
          </a:p>
          <a:p>
            <a:r>
              <a:rPr lang="en-US" kern="0" dirty="0"/>
              <a:t>About 60% works in his/her own home country</a:t>
            </a:r>
          </a:p>
          <a:p>
            <a:r>
              <a:rPr lang="en-US" kern="0" dirty="0"/>
              <a:t>About 40% works abroad</a:t>
            </a:r>
            <a:endParaRPr lang="fi-FI" kern="0" dirty="0"/>
          </a:p>
        </p:txBody>
      </p:sp>
      <p:pic>
        <p:nvPicPr>
          <p:cNvPr id="11" name="Picture 10" descr="A group of people posing for a photo&#10;&#10;Description automatically generated">
            <a:extLst>
              <a:ext uri="{FF2B5EF4-FFF2-40B4-BE49-F238E27FC236}">
                <a16:creationId xmlns:a16="http://schemas.microsoft.com/office/drawing/2014/main" id="{CBF9B80C-84AB-4916-A8F3-53F30C8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4"/>
            <a:ext cx="6081713" cy="4054475"/>
          </a:xfrm>
          <a:prstGeom prst="rect">
            <a:avLst/>
          </a:prstGeom>
        </p:spPr>
      </p:pic>
    </p:spTree>
    <p:extLst>
      <p:ext uri="{BB962C8B-B14F-4D97-AF65-F5344CB8AC3E}">
        <p14:creationId xmlns:p14="http://schemas.microsoft.com/office/powerpoint/2010/main" val="24831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CE0F6A-2714-4244-8489-04DCBBDA1443}"/>
              </a:ext>
            </a:extLst>
          </p:cNvPr>
          <p:cNvSpPr>
            <a:spLocks noGrp="1"/>
          </p:cNvSpPr>
          <p:nvPr>
            <p:ph idx="4294967295"/>
          </p:nvPr>
        </p:nvSpPr>
        <p:spPr>
          <a:xfrm>
            <a:off x="1338263" y="654050"/>
            <a:ext cx="10853737" cy="4176713"/>
          </a:xfrm>
        </p:spPr>
        <p:txBody>
          <a:bodyPr/>
          <a:lstStyle/>
          <a:p>
            <a:pPr marL="0" indent="0">
              <a:lnSpc>
                <a:spcPct val="90000"/>
              </a:lnSpc>
              <a:buNone/>
              <a:tabLst>
                <a:tab pos="3502025" algn="l"/>
              </a:tabLst>
            </a:pPr>
            <a:r>
              <a:rPr lang="en-GB" altLang="fi-FI" sz="2800" b="1" dirty="0">
                <a:solidFill>
                  <a:srgbClr val="333333"/>
                </a:solidFill>
                <a:latin typeface="+mj-lt"/>
              </a:rPr>
              <a:t>Universities (lecturers/PhD students) 45%, </a:t>
            </a:r>
            <a:r>
              <a:rPr lang="en-GB" altLang="fi-FI" sz="2800" b="1" dirty="0" err="1">
                <a:solidFill>
                  <a:srgbClr val="333333"/>
                </a:solidFill>
                <a:latin typeface="+mj-lt"/>
              </a:rPr>
              <a:t>e.g</a:t>
            </a:r>
            <a:r>
              <a:rPr lang="en-GB" altLang="fi-FI" sz="2800" b="1" dirty="0">
                <a:solidFill>
                  <a:srgbClr val="333333"/>
                </a:solidFill>
                <a:latin typeface="+mj-lt"/>
              </a:rPr>
              <a:t>:</a:t>
            </a:r>
          </a:p>
          <a:p>
            <a:pPr>
              <a:lnSpc>
                <a:spcPct val="90000"/>
              </a:lnSpc>
              <a:tabLst>
                <a:tab pos="3502025" algn="l"/>
              </a:tabLst>
            </a:pPr>
            <a:r>
              <a:rPr lang="en-GB" altLang="fi-FI" sz="2400" dirty="0">
                <a:latin typeface="+mn-lt"/>
              </a:rPr>
              <a:t>University of Eastern Finland </a:t>
            </a:r>
          </a:p>
          <a:p>
            <a:pPr>
              <a:lnSpc>
                <a:spcPct val="90000"/>
              </a:lnSpc>
              <a:tabLst>
                <a:tab pos="3502025" algn="l"/>
              </a:tabLst>
            </a:pPr>
            <a:r>
              <a:rPr lang="en-GB" altLang="fi-FI" sz="2400" dirty="0">
                <a:latin typeface="+mn-lt"/>
              </a:rPr>
              <a:t>University of Helsinki, Finland</a:t>
            </a:r>
          </a:p>
          <a:p>
            <a:pPr>
              <a:lnSpc>
                <a:spcPct val="90000"/>
              </a:lnSpc>
              <a:tabLst>
                <a:tab pos="3502025" algn="l"/>
              </a:tabLst>
            </a:pPr>
            <a:r>
              <a:rPr lang="en-GB" altLang="fi-FI" sz="2400" dirty="0">
                <a:latin typeface="+mn-lt"/>
              </a:rPr>
              <a:t>Lakehead University, Canada </a:t>
            </a:r>
          </a:p>
          <a:p>
            <a:pPr>
              <a:lnSpc>
                <a:spcPct val="90000"/>
              </a:lnSpc>
              <a:tabLst>
                <a:tab pos="3502025" algn="l"/>
              </a:tabLst>
            </a:pPr>
            <a:r>
              <a:rPr lang="en-US" altLang="fi-FI" sz="2400" dirty="0">
                <a:latin typeface="+mn-lt"/>
              </a:rPr>
              <a:t>University of New Brunswick, Canada </a:t>
            </a:r>
          </a:p>
          <a:p>
            <a:pPr>
              <a:lnSpc>
                <a:spcPct val="90000"/>
              </a:lnSpc>
              <a:tabLst>
                <a:tab pos="3502025" algn="l"/>
              </a:tabLst>
            </a:pPr>
            <a:r>
              <a:rPr lang="en-US" altLang="fi-FI" sz="2400" dirty="0">
                <a:latin typeface="+mn-lt"/>
              </a:rPr>
              <a:t>BOKU, Austria </a:t>
            </a:r>
          </a:p>
          <a:p>
            <a:pPr>
              <a:lnSpc>
                <a:spcPct val="90000"/>
              </a:lnSpc>
              <a:tabLst>
                <a:tab pos="3502025" algn="l"/>
              </a:tabLst>
            </a:pPr>
            <a:r>
              <a:rPr lang="en-US" altLang="fi-FI" sz="2400" dirty="0">
                <a:latin typeface="+mn-lt"/>
              </a:rPr>
              <a:t>University of Freiburg, Germany</a:t>
            </a:r>
          </a:p>
          <a:p>
            <a:pPr>
              <a:lnSpc>
                <a:spcPct val="90000"/>
              </a:lnSpc>
              <a:tabLst>
                <a:tab pos="3502025" algn="l"/>
              </a:tabLst>
            </a:pPr>
            <a:r>
              <a:rPr lang="en-US" altLang="fi-FI" sz="2400" dirty="0" err="1">
                <a:latin typeface="+mn-lt"/>
              </a:rPr>
              <a:t>AgroParisTech</a:t>
            </a:r>
            <a:r>
              <a:rPr lang="en-US" altLang="fi-FI" sz="2400" dirty="0">
                <a:latin typeface="+mn-lt"/>
              </a:rPr>
              <a:t>, France</a:t>
            </a:r>
          </a:p>
          <a:p>
            <a:pPr>
              <a:tabLst>
                <a:tab pos="3502025" algn="l"/>
              </a:tabLst>
            </a:pPr>
            <a:r>
              <a:rPr lang="en-US" altLang="fi-FI" sz="2400" dirty="0">
                <a:latin typeface="+mn-lt"/>
              </a:rPr>
              <a:t>Shanghai University, China </a:t>
            </a:r>
          </a:p>
          <a:p>
            <a:pPr>
              <a:lnSpc>
                <a:spcPct val="90000"/>
              </a:lnSpc>
              <a:tabLst>
                <a:tab pos="3502025" algn="l"/>
              </a:tabLst>
            </a:pPr>
            <a:r>
              <a:rPr lang="en-US" altLang="fi-FI" sz="2400" dirty="0">
                <a:latin typeface="+mn-lt"/>
              </a:rPr>
              <a:t>University of A&amp;F, China </a:t>
            </a:r>
          </a:p>
          <a:p>
            <a:pPr>
              <a:lnSpc>
                <a:spcPct val="90000"/>
              </a:lnSpc>
              <a:tabLst>
                <a:tab pos="3502025" algn="l"/>
              </a:tabLst>
            </a:pPr>
            <a:r>
              <a:rPr lang="en-US" altLang="fi-FI" sz="2400" dirty="0" err="1">
                <a:latin typeface="+mn-lt"/>
              </a:rPr>
              <a:t>Kasertsart</a:t>
            </a:r>
            <a:r>
              <a:rPr lang="en-US" altLang="fi-FI" sz="2400" dirty="0">
                <a:latin typeface="+mn-lt"/>
              </a:rPr>
              <a:t> University, Thailand </a:t>
            </a:r>
          </a:p>
          <a:p>
            <a:pPr>
              <a:lnSpc>
                <a:spcPct val="90000"/>
              </a:lnSpc>
              <a:tabLst>
                <a:tab pos="3502025" algn="l"/>
              </a:tabLst>
            </a:pPr>
            <a:r>
              <a:rPr lang="en-US" altLang="fi-FI" sz="2400" dirty="0">
                <a:latin typeface="+mn-lt"/>
              </a:rPr>
              <a:t>Chinese Academy of Forestry, China </a:t>
            </a:r>
            <a:endParaRPr lang="en-GB" altLang="fi-FI" sz="2400" dirty="0">
              <a:solidFill>
                <a:srgbClr val="3333FF"/>
              </a:solidFill>
              <a:latin typeface="+mn-lt"/>
              <a:cs typeface="Times New Roman" panose="02020603050405020304" pitchFamily="18" charset="0"/>
            </a:endParaRPr>
          </a:p>
          <a:p>
            <a:endParaRPr lang="fi-FI" dirty="0"/>
          </a:p>
        </p:txBody>
      </p:sp>
      <p:sp>
        <p:nvSpPr>
          <p:cNvPr id="6" name="Slide Number Placeholder 5">
            <a:extLst>
              <a:ext uri="{FF2B5EF4-FFF2-40B4-BE49-F238E27FC236}">
                <a16:creationId xmlns:a16="http://schemas.microsoft.com/office/drawing/2014/main" id="{2880F741-3F37-41BE-AE55-9A8C9A7D853D}"/>
              </a:ext>
            </a:extLst>
          </p:cNvPr>
          <p:cNvSpPr txBox="1">
            <a:spLocks/>
          </p:cNvSpPr>
          <p:nvPr/>
        </p:nvSpPr>
        <p:spPr>
          <a:xfrm>
            <a:off x="11397429" y="6203950"/>
            <a:ext cx="617589" cy="194401"/>
          </a:xfrm>
          <a:prstGeom prst="rect">
            <a:avLst/>
          </a:prstGeom>
        </p:spPr>
        <p:txBody>
          <a:bodyPr/>
          <a:ls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a:lstStyle>
          <a:p>
            <a:fld id="{EEBB0F66-B0A0-43D3-9504-7E3CCB799844}" type="slidenum">
              <a:rPr lang="fi-FI" sz="1400" b="1" smtClean="0">
                <a:latin typeface="Open Sans" panose="020B0606030504020204" pitchFamily="34" charset="0"/>
                <a:ea typeface="Open Sans" panose="020B0606030504020204" pitchFamily="34" charset="0"/>
                <a:cs typeface="Open Sans" panose="020B0606030504020204" pitchFamily="34" charset="0"/>
              </a:rPr>
              <a:pPr/>
              <a:t>11</a:t>
            </a:fld>
            <a:endParaRPr lang="fi-FI"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75E18-902F-4C2C-B27A-9D10A7A74553}"/>
              </a:ext>
            </a:extLst>
          </p:cNvPr>
          <p:cNvSpPr>
            <a:spLocks noGrp="1"/>
          </p:cNvSpPr>
          <p:nvPr>
            <p:ph type="sldNum" sz="quarter" idx="12"/>
          </p:nvPr>
        </p:nvSpPr>
        <p:spPr/>
        <p:txBody>
          <a:bodyPr/>
          <a:lstStyle/>
          <a:p>
            <a:fld id="{EEBB0F66-B0A0-43D3-9504-7E3CCB799844}" type="slidenum">
              <a:rPr lang="fi-FI" smtClean="0"/>
              <a:pPr/>
              <a:t>12</a:t>
            </a:fld>
            <a:endParaRPr lang="fi-FI" dirty="0"/>
          </a:p>
        </p:txBody>
      </p:sp>
      <p:sp>
        <p:nvSpPr>
          <p:cNvPr id="3" name="Content Placeholder 2">
            <a:extLst>
              <a:ext uri="{FF2B5EF4-FFF2-40B4-BE49-F238E27FC236}">
                <a16:creationId xmlns:a16="http://schemas.microsoft.com/office/drawing/2014/main" id="{33C1AA57-ED27-4557-A27A-12F10A1767F9}"/>
              </a:ext>
            </a:extLst>
          </p:cNvPr>
          <p:cNvSpPr>
            <a:spLocks noGrp="1"/>
          </p:cNvSpPr>
          <p:nvPr>
            <p:ph idx="4294967295"/>
          </p:nvPr>
        </p:nvSpPr>
        <p:spPr>
          <a:xfrm>
            <a:off x="1233181" y="437233"/>
            <a:ext cx="10777538" cy="4178300"/>
          </a:xfrm>
        </p:spPr>
        <p:txBody>
          <a:bodyPr/>
          <a:lstStyle/>
          <a:p>
            <a:pPr>
              <a:buNone/>
            </a:pPr>
            <a:r>
              <a:rPr lang="en-GB" altLang="fi-FI" b="1" dirty="0">
                <a:solidFill>
                  <a:srgbClr val="333333"/>
                </a:solidFill>
                <a:latin typeface="+mj-lt"/>
              </a:rPr>
              <a:t>Research institutes and governmental bodies and </a:t>
            </a:r>
          </a:p>
          <a:p>
            <a:pPr>
              <a:buNone/>
            </a:pPr>
            <a:r>
              <a:rPr lang="en-GB" altLang="fi-FI" b="1" dirty="0">
                <a:solidFill>
                  <a:srgbClr val="333333"/>
                </a:solidFill>
                <a:latin typeface="+mj-lt"/>
              </a:rPr>
              <a:t>other organisations (35%), </a:t>
            </a:r>
            <a:r>
              <a:rPr lang="en-GB" altLang="fi-FI" b="1" dirty="0" err="1">
                <a:solidFill>
                  <a:srgbClr val="333333"/>
                </a:solidFill>
                <a:latin typeface="+mj-lt"/>
              </a:rPr>
              <a:t>e.g</a:t>
            </a:r>
            <a:r>
              <a:rPr lang="en-GB" altLang="fi-FI" b="1" dirty="0">
                <a:solidFill>
                  <a:srgbClr val="333333"/>
                </a:solidFill>
                <a:latin typeface="+mj-lt"/>
              </a:rPr>
              <a:t>:</a:t>
            </a:r>
          </a:p>
          <a:p>
            <a:r>
              <a:rPr lang="en-US" altLang="fi-FI" sz="2400" dirty="0">
                <a:latin typeface="+mn-lt"/>
              </a:rPr>
              <a:t>Thai Research Fund, Bangkok, Thailand </a:t>
            </a:r>
          </a:p>
          <a:p>
            <a:r>
              <a:rPr lang="en-US" altLang="fi-FI" sz="2400" dirty="0">
                <a:latin typeface="+mn-lt"/>
              </a:rPr>
              <a:t>Ministry of Forestry, Indonesia </a:t>
            </a:r>
          </a:p>
          <a:p>
            <a:r>
              <a:rPr lang="en-US" altLang="fi-FI" sz="2400" dirty="0">
                <a:latin typeface="+mn-lt"/>
              </a:rPr>
              <a:t>Ministry of Forestry, Nepal </a:t>
            </a:r>
          </a:p>
          <a:p>
            <a:r>
              <a:rPr lang="en-US" altLang="fi-FI" sz="2400" dirty="0">
                <a:latin typeface="+mn-lt"/>
              </a:rPr>
              <a:t>Forest Technological Centre of Catalonia, Spain </a:t>
            </a:r>
          </a:p>
          <a:p>
            <a:r>
              <a:rPr lang="en-US" altLang="fi-FI" sz="2400" dirty="0">
                <a:latin typeface="+mn-lt"/>
              </a:rPr>
              <a:t>Potsdam Institute for Climate Change, Germany</a:t>
            </a:r>
          </a:p>
          <a:p>
            <a:r>
              <a:rPr lang="en-US" altLang="fi-FI" sz="2400" dirty="0">
                <a:latin typeface="+mn-lt"/>
              </a:rPr>
              <a:t>Ecology Lab of the Andalusian Center of Environment, Granada, Spain</a:t>
            </a:r>
          </a:p>
          <a:p>
            <a:r>
              <a:rPr lang="en-US" altLang="fi-FI" sz="2400" dirty="0">
                <a:latin typeface="+mn-lt"/>
              </a:rPr>
              <a:t>Climate Bridge Ltd., China </a:t>
            </a:r>
          </a:p>
          <a:p>
            <a:r>
              <a:rPr lang="en-US" altLang="fi-FI" sz="2400" dirty="0">
                <a:latin typeface="+mn-lt"/>
              </a:rPr>
              <a:t>The Nature Conservancy, Indonesia </a:t>
            </a:r>
          </a:p>
          <a:p>
            <a:r>
              <a:rPr lang="en-US" altLang="fi-FI" sz="2400" dirty="0">
                <a:latin typeface="+mn-lt"/>
              </a:rPr>
              <a:t>World Agroforestry Center, South East Asia Region, Indonesia </a:t>
            </a:r>
          </a:p>
          <a:p>
            <a:r>
              <a:rPr lang="fi-FI" dirty="0"/>
              <a:t>IUFRO</a:t>
            </a:r>
          </a:p>
        </p:txBody>
      </p:sp>
    </p:spTree>
    <p:extLst>
      <p:ext uri="{BB962C8B-B14F-4D97-AF65-F5344CB8AC3E}">
        <p14:creationId xmlns:p14="http://schemas.microsoft.com/office/powerpoint/2010/main" val="38745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350EA1-B82D-468E-99ED-0A0783317A3B}"/>
              </a:ext>
            </a:extLst>
          </p:cNvPr>
          <p:cNvSpPr>
            <a:spLocks noGrp="1"/>
          </p:cNvSpPr>
          <p:nvPr>
            <p:ph type="sldNum" sz="quarter" idx="12"/>
          </p:nvPr>
        </p:nvSpPr>
        <p:spPr/>
        <p:txBody>
          <a:bodyPr/>
          <a:lstStyle/>
          <a:p>
            <a:fld id="{EEBB0F66-B0A0-43D3-9504-7E3CCB799844}" type="slidenum">
              <a:rPr lang="fi-FI" smtClean="0"/>
              <a:pPr/>
              <a:t>13</a:t>
            </a:fld>
            <a:endParaRPr lang="fi-FI"/>
          </a:p>
        </p:txBody>
      </p:sp>
      <p:sp>
        <p:nvSpPr>
          <p:cNvPr id="8" name="Sisällön paikkamerkki 2">
            <a:extLst>
              <a:ext uri="{FF2B5EF4-FFF2-40B4-BE49-F238E27FC236}">
                <a16:creationId xmlns:a16="http://schemas.microsoft.com/office/drawing/2014/main" id="{DC42584A-740D-40D0-8D6C-E1455A039922}"/>
              </a:ext>
            </a:extLst>
          </p:cNvPr>
          <p:cNvSpPr>
            <a:spLocks noGrp="1"/>
          </p:cNvSpPr>
          <p:nvPr>
            <p:ph idx="4294967295"/>
          </p:nvPr>
        </p:nvSpPr>
        <p:spPr>
          <a:xfrm>
            <a:off x="1375795" y="723434"/>
            <a:ext cx="10175875" cy="4176713"/>
          </a:xfrm>
        </p:spPr>
        <p:txBody>
          <a:bodyPr/>
          <a:lstStyle/>
          <a:p>
            <a:pPr marL="0" indent="0">
              <a:lnSpc>
                <a:spcPct val="80000"/>
              </a:lnSpc>
              <a:buClr>
                <a:srgbClr val="00B0F0"/>
              </a:buClr>
              <a:buNone/>
            </a:pP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Private corporations (20%), </a:t>
            </a:r>
            <a:r>
              <a:rPr lang="en-US" altLang="fi-FI" b="1" dirty="0" err="1">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e.g</a:t>
            </a: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nSpc>
                <a:spcPct val="80000"/>
              </a:lnSpc>
            </a:pPr>
            <a:r>
              <a:rPr lang="en-US" altLang="fi-FI" sz="2400" dirty="0">
                <a:latin typeface="+mn-lt"/>
              </a:rPr>
              <a:t>Netherlands Development Finance Bank, the Netherlands </a:t>
            </a:r>
          </a:p>
          <a:p>
            <a:pPr>
              <a:lnSpc>
                <a:spcPct val="80000"/>
              </a:lnSpc>
            </a:pPr>
            <a:r>
              <a:rPr lang="en-US" altLang="fi-FI" sz="2400" dirty="0">
                <a:latin typeface="+mn-lt"/>
              </a:rPr>
              <a:t>Sutherland Seedlings, South Africa </a:t>
            </a:r>
          </a:p>
          <a:p>
            <a:pPr>
              <a:lnSpc>
                <a:spcPct val="80000"/>
              </a:lnSpc>
            </a:pPr>
            <a:r>
              <a:rPr lang="en-US" altLang="fi-FI" sz="2400" dirty="0" err="1">
                <a:latin typeface="+mn-lt"/>
              </a:rPr>
              <a:t>Arbonaut</a:t>
            </a:r>
            <a:r>
              <a:rPr lang="en-US" altLang="fi-FI" sz="2400" dirty="0">
                <a:latin typeface="+mn-lt"/>
              </a:rPr>
              <a:t>  Ltd., Finland</a:t>
            </a:r>
          </a:p>
          <a:p>
            <a:r>
              <a:rPr lang="en-US" altLang="fi-FI" sz="2400" dirty="0">
                <a:latin typeface="+mn-lt"/>
              </a:rPr>
              <a:t>Mondi Business Paper, South Africa </a:t>
            </a:r>
          </a:p>
          <a:p>
            <a:pPr>
              <a:lnSpc>
                <a:spcPct val="80000"/>
              </a:lnSpc>
            </a:pPr>
            <a:r>
              <a:rPr lang="en-US" altLang="fi-FI" sz="2400" dirty="0" err="1">
                <a:latin typeface="+mn-lt"/>
              </a:rPr>
              <a:t>Corporacion</a:t>
            </a:r>
            <a:r>
              <a:rPr lang="en-US" altLang="fi-FI" sz="2400" dirty="0">
                <a:latin typeface="+mn-lt"/>
              </a:rPr>
              <a:t> </a:t>
            </a:r>
            <a:r>
              <a:rPr lang="en-US" altLang="fi-FI" sz="2400" dirty="0" err="1">
                <a:latin typeface="+mn-lt"/>
              </a:rPr>
              <a:t>Fondo</a:t>
            </a:r>
            <a:r>
              <a:rPr lang="en-US" altLang="fi-FI" sz="2400" dirty="0">
                <a:latin typeface="+mn-lt"/>
              </a:rPr>
              <a:t> </a:t>
            </a:r>
            <a:r>
              <a:rPr lang="en-US" altLang="fi-FI" sz="2400" dirty="0" err="1">
                <a:latin typeface="+mn-lt"/>
              </a:rPr>
              <a:t>Biomercio</a:t>
            </a:r>
            <a:r>
              <a:rPr lang="en-US" altLang="fi-FI" sz="2400" dirty="0">
                <a:latin typeface="+mn-lt"/>
              </a:rPr>
              <a:t>, Colombia </a:t>
            </a:r>
          </a:p>
          <a:p>
            <a:pPr>
              <a:lnSpc>
                <a:spcPct val="80000"/>
              </a:lnSpc>
            </a:pPr>
            <a:r>
              <a:rPr lang="en-US" altLang="fi-FI" sz="2400" dirty="0">
                <a:latin typeface="+mn-lt"/>
              </a:rPr>
              <a:t>Climate Bridge Ltd., China </a:t>
            </a:r>
          </a:p>
          <a:p>
            <a:pPr>
              <a:lnSpc>
                <a:spcPct val="80000"/>
              </a:lnSpc>
            </a:pPr>
            <a:r>
              <a:rPr lang="en-US" altLang="fi-FI" sz="2400" dirty="0">
                <a:latin typeface="+mn-lt"/>
              </a:rPr>
              <a:t>UPM, Russia </a:t>
            </a:r>
          </a:p>
          <a:p>
            <a:pPr>
              <a:lnSpc>
                <a:spcPct val="80000"/>
              </a:lnSpc>
            </a:pPr>
            <a:r>
              <a:rPr lang="en-US" altLang="fi-FI" sz="2400" dirty="0">
                <a:latin typeface="+mn-lt"/>
              </a:rPr>
              <a:t>IKEA, Indonesia</a:t>
            </a:r>
          </a:p>
          <a:p>
            <a:pPr>
              <a:lnSpc>
                <a:spcPct val="80000"/>
              </a:lnSpc>
            </a:pPr>
            <a:endParaRPr lang="en-US" altLang="fi-FI" sz="2400" dirty="0">
              <a:latin typeface="+mn-lt"/>
            </a:endParaRPr>
          </a:p>
          <a:p>
            <a:pPr marL="0" indent="0">
              <a:lnSpc>
                <a:spcPct val="80000"/>
              </a:lnSpc>
              <a:buNone/>
            </a:pPr>
            <a:r>
              <a:rPr lang="en-US" altLang="fi-FI" sz="2400" dirty="0">
                <a:latin typeface="+mn-lt"/>
              </a:rPr>
              <a:t>Read more about the employment of our graduates at:</a:t>
            </a:r>
          </a:p>
          <a:p>
            <a:pPr marL="0" indent="0">
              <a:lnSpc>
                <a:spcPct val="80000"/>
              </a:lnSpc>
              <a:buNone/>
            </a:pPr>
            <a:r>
              <a:rPr lang="en-US" altLang="fi-FI" sz="2400" dirty="0">
                <a:latin typeface="+mn-lt"/>
                <a:hlinkClick r:id="rId2"/>
              </a:rPr>
              <a:t>https://sites.uef.fi/europeanforestry/employment/</a:t>
            </a:r>
            <a:r>
              <a:rPr lang="en-US" altLang="fi-FI" sz="2400" dirty="0">
                <a:latin typeface="+mn-lt"/>
              </a:rPr>
              <a:t> </a:t>
            </a:r>
          </a:p>
          <a:p>
            <a:pPr>
              <a:lnSpc>
                <a:spcPct val="90000"/>
              </a:lnSpc>
              <a:buFontTx/>
              <a:buNone/>
              <a:tabLst>
                <a:tab pos="3502025" algn="l"/>
              </a:tabLst>
            </a:pPr>
            <a:br>
              <a:rPr lang="fi-FI" altLang="fi-FI" sz="1600" dirty="0">
                <a:solidFill>
                  <a:srgbClr val="292929"/>
                </a:solidFill>
                <a:latin typeface="Calibri" panose="020F0502020204030204" pitchFamily="34" charset="0"/>
              </a:rPr>
            </a:br>
            <a:endParaRPr lang="fi-FI" sz="1600" dirty="0"/>
          </a:p>
        </p:txBody>
      </p:sp>
    </p:spTree>
    <p:extLst>
      <p:ext uri="{BB962C8B-B14F-4D97-AF65-F5344CB8AC3E}">
        <p14:creationId xmlns:p14="http://schemas.microsoft.com/office/powerpoint/2010/main" val="35425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FDE-ED64-43C6-B452-5DF3628EE6B8}"/>
              </a:ext>
            </a:extLst>
          </p:cNvPr>
          <p:cNvSpPr>
            <a:spLocks noGrp="1"/>
          </p:cNvSpPr>
          <p:nvPr>
            <p:ph type="title"/>
          </p:nvPr>
        </p:nvSpPr>
        <p:spPr/>
        <p:txBody>
          <a:bodyPr/>
          <a:lstStyle/>
          <a:p>
            <a:r>
              <a:rPr lang="fi-FI" dirty="0" err="1"/>
              <a:t>Fees</a:t>
            </a:r>
            <a:r>
              <a:rPr lang="fi-FI" dirty="0"/>
              <a:t>, </a:t>
            </a:r>
            <a:r>
              <a:rPr lang="fi-FI" dirty="0" err="1"/>
              <a:t>waivers</a:t>
            </a:r>
            <a:r>
              <a:rPr lang="fi-FI" dirty="0"/>
              <a:t> and </a:t>
            </a:r>
            <a:r>
              <a:rPr lang="fi-FI" dirty="0" err="1"/>
              <a:t>scholarships</a:t>
            </a:r>
            <a:r>
              <a:rPr lang="fi-FI" dirty="0"/>
              <a:t> and </a:t>
            </a:r>
            <a:r>
              <a:rPr lang="fi-FI" dirty="0" err="1"/>
              <a:t>instructions</a:t>
            </a:r>
            <a:r>
              <a:rPr lang="fi-FI" dirty="0"/>
              <a:t> on </a:t>
            </a:r>
            <a:r>
              <a:rPr lang="fi-FI" dirty="0" err="1"/>
              <a:t>how</a:t>
            </a:r>
            <a:r>
              <a:rPr lang="fi-FI" dirty="0"/>
              <a:t> to </a:t>
            </a:r>
            <a:r>
              <a:rPr lang="fi-FI" dirty="0" err="1"/>
              <a:t>apply</a:t>
            </a:r>
            <a:r>
              <a:rPr lang="fi-FI" dirty="0"/>
              <a:t> for </a:t>
            </a:r>
            <a:r>
              <a:rPr lang="fi-FI" dirty="0" err="1"/>
              <a:t>admission</a:t>
            </a:r>
            <a:endParaRPr lang="fi-FI" dirty="0"/>
          </a:p>
        </p:txBody>
      </p:sp>
      <p:sp>
        <p:nvSpPr>
          <p:cNvPr id="6" name="Slide Number Placeholder 5">
            <a:extLst>
              <a:ext uri="{FF2B5EF4-FFF2-40B4-BE49-F238E27FC236}">
                <a16:creationId xmlns:a16="http://schemas.microsoft.com/office/drawing/2014/main" id="{A43E733C-A716-4A1D-A1A1-F023AF6050BD}"/>
              </a:ext>
            </a:extLst>
          </p:cNvPr>
          <p:cNvSpPr>
            <a:spLocks noGrp="1"/>
          </p:cNvSpPr>
          <p:nvPr>
            <p:ph type="sldNum" sz="quarter" idx="13"/>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265309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Fees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583429" y="1852251"/>
            <a:ext cx="10177200" cy="4176713"/>
          </a:xfrm>
        </p:spPr>
        <p:txBody>
          <a:bodyPr/>
          <a:lstStyle/>
          <a:p>
            <a:r>
              <a:rPr lang="en-US" dirty="0"/>
              <a:t>Annual consortium fees for non-EU/EEA students are 9 000 EUR. There are no consortium fees for students who are citizens of EU/EEA countries or Switzerland. The consortium fees are to be paid semestrial basis in advance. </a:t>
            </a: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15</a:t>
            </a:fld>
            <a:endParaRPr lang="fi-FI"/>
          </a:p>
        </p:txBody>
      </p:sp>
    </p:spTree>
    <p:extLst>
      <p:ext uri="{BB962C8B-B14F-4D97-AF65-F5344CB8AC3E}">
        <p14:creationId xmlns:p14="http://schemas.microsoft.com/office/powerpoint/2010/main" val="111650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Scholarships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58110" y="1465260"/>
            <a:ext cx="10732289" cy="4176713"/>
          </a:xfrm>
        </p:spPr>
        <p:txBody>
          <a:bodyPr/>
          <a:lstStyle/>
          <a:p>
            <a:r>
              <a:rPr lang="en-US" b="1" dirty="0"/>
              <a:t>Erasmus Mundus scholarships from 2026 onwards</a:t>
            </a:r>
          </a:p>
          <a:p>
            <a:pPr lvl="1"/>
            <a:r>
              <a:rPr lang="en-US" dirty="0"/>
              <a:t>The Erasmus Mundus scholarship covers participation costs (including the consortium fees), full insurance coverage, and a monthly subsistence allowance for the entire duration of the study </a:t>
            </a:r>
            <a:r>
              <a:rPr lang="en-US" dirty="0" err="1"/>
              <a:t>programme</a:t>
            </a:r>
            <a:r>
              <a:rPr lang="en-US" dirty="0"/>
              <a:t>, 1400 EUR/month (max. 24 months).</a:t>
            </a:r>
          </a:p>
          <a:p>
            <a:pPr lvl="1"/>
            <a:r>
              <a:rPr lang="en-US" dirty="0"/>
              <a:t>The scholarships are available for non-EU/EEA and EU/EEA students, and the total amount of the scholarship is the same for all students.</a:t>
            </a:r>
          </a:p>
          <a:p>
            <a:pPr marL="434329" lvl="1" indent="0">
              <a:buNone/>
            </a:pPr>
            <a:r>
              <a:rPr lang="en-US" sz="1800" dirty="0"/>
              <a:t>Read more on Erasmus Mundus Joint Masters in the </a:t>
            </a:r>
            <a:r>
              <a:rPr lang="en-US" sz="1800" dirty="0">
                <a:hlinkClick r:id="rId2"/>
              </a:rPr>
              <a:t>European Commission website</a:t>
            </a:r>
            <a:r>
              <a:rPr lang="en-US" sz="1800" dirty="0"/>
              <a:t>.</a:t>
            </a:r>
          </a:p>
          <a:p>
            <a:r>
              <a:rPr lang="en-US" dirty="0"/>
              <a:t>In addition, the MSc EF Consortium may grant </a:t>
            </a:r>
            <a:r>
              <a:rPr lang="en-US" b="1" dirty="0"/>
              <a:t>partial consortium fee waivers (50–75%) </a:t>
            </a:r>
            <a:r>
              <a:rPr lang="en-US" dirty="0"/>
              <a:t>for the best applicants. See the details at </a:t>
            </a:r>
            <a:r>
              <a:rPr lang="en-US" dirty="0">
                <a:hlinkClick r:id="rId3"/>
              </a:rPr>
              <a:t>www.europeanforestry.eu</a:t>
            </a:r>
            <a:r>
              <a:rPr lang="en-US" dirty="0"/>
              <a:t> </a:t>
            </a:r>
          </a:p>
          <a:p>
            <a:endParaRPr lang="en-US" sz="1400" dirty="0"/>
          </a:p>
          <a:p>
            <a:pPr marL="0" indent="0">
              <a:buNone/>
            </a:pP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16</a:t>
            </a:fld>
            <a:endParaRPr lang="fi-FI"/>
          </a:p>
        </p:txBody>
      </p:sp>
    </p:spTree>
    <p:extLst>
      <p:ext uri="{BB962C8B-B14F-4D97-AF65-F5344CB8AC3E}">
        <p14:creationId xmlns:p14="http://schemas.microsoft.com/office/powerpoint/2010/main" val="383463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a:t>How to </a:t>
            </a:r>
            <a:r>
              <a:rPr lang="fi-FI" dirty="0" err="1"/>
              <a:t>apply</a:t>
            </a:r>
            <a:r>
              <a:rPr lang="fi-FI" dirty="0"/>
              <a:t>?</a:t>
            </a:r>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487487" y="1473202"/>
            <a:ext cx="10177200" cy="4176713"/>
          </a:xfrm>
        </p:spPr>
        <p:txBody>
          <a:bodyPr/>
          <a:lstStyle/>
          <a:p>
            <a:r>
              <a:rPr lang="fi-FI" dirty="0"/>
              <a:t>The </a:t>
            </a:r>
            <a:r>
              <a:rPr lang="fi-FI" dirty="0" err="1"/>
              <a:t>call</a:t>
            </a:r>
            <a:r>
              <a:rPr lang="fi-FI" dirty="0"/>
              <a:t> for </a:t>
            </a:r>
            <a:r>
              <a:rPr lang="fi-FI" dirty="0" err="1"/>
              <a:t>applications</a:t>
            </a:r>
            <a:r>
              <a:rPr lang="fi-FI" dirty="0"/>
              <a:t> is open </a:t>
            </a:r>
            <a:r>
              <a:rPr lang="fi-FI" b="1" dirty="0"/>
              <a:t>15 </a:t>
            </a:r>
            <a:r>
              <a:rPr lang="fi-FI" b="1" dirty="0" err="1"/>
              <a:t>Dec</a:t>
            </a:r>
            <a:r>
              <a:rPr lang="fi-FI" b="1" dirty="0"/>
              <a:t> – 21 Jan 2026</a:t>
            </a:r>
          </a:p>
          <a:p>
            <a:r>
              <a:rPr lang="fi-FI" dirty="0" err="1"/>
              <a:t>Minimum</a:t>
            </a:r>
            <a:r>
              <a:rPr lang="fi-FI" dirty="0"/>
              <a:t> application </a:t>
            </a:r>
            <a:r>
              <a:rPr lang="fi-FI" dirty="0" err="1"/>
              <a:t>requirements</a:t>
            </a:r>
            <a:endParaRPr lang="fi-FI" dirty="0"/>
          </a:p>
          <a:p>
            <a:pPr lvl="1"/>
            <a:r>
              <a:rPr lang="fi-FI" dirty="0" err="1"/>
              <a:t>BSc</a:t>
            </a:r>
            <a:r>
              <a:rPr lang="fi-FI" dirty="0"/>
              <a:t> in Forestry </a:t>
            </a:r>
            <a:r>
              <a:rPr lang="fi-FI" dirty="0" err="1"/>
              <a:t>or</a:t>
            </a:r>
            <a:r>
              <a:rPr lang="fi-FI" dirty="0"/>
              <a:t> in a </a:t>
            </a:r>
            <a:r>
              <a:rPr lang="fi-FI" dirty="0" err="1"/>
              <a:t>related</a:t>
            </a:r>
            <a:r>
              <a:rPr lang="fi-FI" dirty="0"/>
              <a:t> </a:t>
            </a:r>
            <a:r>
              <a:rPr lang="fi-FI" dirty="0" err="1"/>
              <a:t>field</a:t>
            </a:r>
            <a:r>
              <a:rPr lang="fi-FI" dirty="0"/>
              <a:t> &amp; </a:t>
            </a:r>
            <a:r>
              <a:rPr lang="fi-FI" dirty="0" err="1"/>
              <a:t>good</a:t>
            </a:r>
            <a:r>
              <a:rPr lang="fi-FI" dirty="0"/>
              <a:t> </a:t>
            </a:r>
            <a:r>
              <a:rPr lang="fi-FI" dirty="0" err="1"/>
              <a:t>skills</a:t>
            </a:r>
            <a:r>
              <a:rPr lang="fi-FI" dirty="0"/>
              <a:t> in English </a:t>
            </a:r>
          </a:p>
          <a:p>
            <a:pPr lvl="1"/>
            <a:r>
              <a:rPr lang="fi-FI" dirty="0" err="1"/>
              <a:t>See</a:t>
            </a:r>
            <a:r>
              <a:rPr lang="fi-FI" dirty="0"/>
              <a:t> </a:t>
            </a:r>
            <a:r>
              <a:rPr lang="fi-FI" dirty="0" err="1"/>
              <a:t>the</a:t>
            </a:r>
            <a:r>
              <a:rPr lang="fi-FI" dirty="0"/>
              <a:t> </a:t>
            </a:r>
            <a:r>
              <a:rPr lang="fi-FI" dirty="0" err="1"/>
              <a:t>detailed</a:t>
            </a:r>
            <a:r>
              <a:rPr lang="fi-FI" dirty="0"/>
              <a:t> application </a:t>
            </a:r>
            <a:r>
              <a:rPr lang="fi-FI" dirty="0" err="1"/>
              <a:t>requirements</a:t>
            </a:r>
            <a:r>
              <a:rPr lang="fi-FI" dirty="0"/>
              <a:t> and </a:t>
            </a:r>
            <a:r>
              <a:rPr lang="fi-FI" dirty="0" err="1"/>
              <a:t>instructions</a:t>
            </a:r>
            <a:r>
              <a:rPr lang="fi-FI" dirty="0"/>
              <a:t> on </a:t>
            </a:r>
            <a:r>
              <a:rPr lang="fi-FI" dirty="0" err="1"/>
              <a:t>how</a:t>
            </a:r>
            <a:r>
              <a:rPr lang="fi-FI" dirty="0"/>
              <a:t> to </a:t>
            </a:r>
            <a:r>
              <a:rPr lang="fi-FI" dirty="0" err="1"/>
              <a:t>apply</a:t>
            </a:r>
            <a:r>
              <a:rPr lang="fi-FI" dirty="0"/>
              <a:t> at </a:t>
            </a:r>
            <a:r>
              <a:rPr lang="fi-FI" dirty="0" err="1"/>
              <a:t>the</a:t>
            </a:r>
            <a:r>
              <a:rPr lang="fi-FI" dirty="0"/>
              <a:t> </a:t>
            </a:r>
            <a:r>
              <a:rPr lang="fi-FI" dirty="0" err="1"/>
              <a:t>following</a:t>
            </a:r>
            <a:r>
              <a:rPr lang="fi-FI" dirty="0"/>
              <a:t> </a:t>
            </a:r>
            <a:r>
              <a:rPr lang="fi-FI" dirty="0" err="1"/>
              <a:t>programme</a:t>
            </a:r>
            <a:r>
              <a:rPr lang="fi-FI" dirty="0"/>
              <a:t> </a:t>
            </a:r>
            <a:r>
              <a:rPr lang="fi-FI" dirty="0" err="1"/>
              <a:t>website</a:t>
            </a:r>
            <a:r>
              <a:rPr lang="fi-FI" dirty="0"/>
              <a:t>:</a:t>
            </a:r>
          </a:p>
          <a:p>
            <a:pPr marL="434329" lvl="1" indent="0">
              <a:buNone/>
            </a:pPr>
            <a:endParaRPr lang="fi-FI" dirty="0"/>
          </a:p>
          <a:p>
            <a:pPr marL="434329" lvl="1" indent="0">
              <a:buNone/>
            </a:pPr>
            <a:r>
              <a:rPr lang="fi-FI" dirty="0">
                <a:hlinkClick r:id="rId2"/>
              </a:rPr>
              <a:t>https://sites.uef.fi/europeanforestry/how-to-apply/</a:t>
            </a:r>
            <a:r>
              <a:rPr lang="fi-FI" dirty="0"/>
              <a:t> </a:t>
            </a:r>
          </a:p>
          <a:p>
            <a:pPr marL="434329" lvl="1" indent="0">
              <a:buNone/>
            </a:pPr>
            <a:endParaRPr lang="fi-FI"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17</a:t>
            </a:fld>
            <a:endParaRPr lang="fi-FI"/>
          </a:p>
        </p:txBody>
      </p:sp>
    </p:spTree>
    <p:extLst>
      <p:ext uri="{BB962C8B-B14F-4D97-AF65-F5344CB8AC3E}">
        <p14:creationId xmlns:p14="http://schemas.microsoft.com/office/powerpoint/2010/main" val="26708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330" y="200007"/>
            <a:ext cx="6687414" cy="1030002"/>
          </a:xfrm>
        </p:spPr>
        <p:txBody>
          <a:bodyPr/>
          <a:lstStyle/>
          <a:p>
            <a:pPr marL="0" indent="0">
              <a:buNone/>
            </a:pPr>
            <a:r>
              <a:rPr lang="fi-FI" sz="1680" b="1" dirty="0"/>
              <a:t>    </a:t>
            </a:r>
            <a:r>
              <a:rPr lang="fi-FI" sz="2880" b="1" dirty="0"/>
              <a:t>                                        </a:t>
            </a:r>
          </a:p>
          <a:p>
            <a:pPr marL="0" indent="0">
              <a:buNone/>
            </a:pPr>
            <a:r>
              <a:rPr lang="fi-FI" sz="3360" b="1" dirty="0">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fi-FI" sz="3360" b="1" dirty="0" err="1">
                <a:latin typeface="Open Sans ExtraBold" panose="020B0906030804020204" pitchFamily="34" charset="0"/>
                <a:ea typeface="Open Sans ExtraBold" panose="020B0906030804020204" pitchFamily="34" charset="0"/>
                <a:cs typeface="Open Sans ExtraBold" panose="020B0906030804020204" pitchFamily="34" charset="0"/>
              </a:rPr>
              <a:t>information</a:t>
            </a:r>
            <a:endParaRPr lang="fi-FI" sz="3360" b="1" dirty="0"/>
          </a:p>
        </p:txBody>
      </p:sp>
      <p:sp>
        <p:nvSpPr>
          <p:cNvPr id="6" name="Slide Number Placeholder 5"/>
          <p:cNvSpPr>
            <a:spLocks noGrp="1"/>
          </p:cNvSpPr>
          <p:nvPr>
            <p:ph type="sldNum" sz="quarter" idx="12"/>
          </p:nvPr>
        </p:nvSpPr>
        <p:spPr/>
        <p:txBody>
          <a:bodyPr/>
          <a:lstStyle/>
          <a:p>
            <a:pPr>
              <a:defRPr/>
            </a:pPr>
            <a:fld id="{A6AE68D6-3022-4724-B45D-44A0B3B7D63E}" type="slidenum">
              <a:rPr lang="fi-FI" smtClean="0"/>
              <a:pPr>
                <a:defRPr/>
              </a:pPr>
              <a:t>18</a:t>
            </a:fld>
            <a:endParaRPr lang="fi-FI"/>
          </a:p>
        </p:txBody>
      </p:sp>
      <p:pic>
        <p:nvPicPr>
          <p:cNvPr id="5" name="Picture 4" descr="A person wearing a suit and tie&#10;&#10;Description automatically generated">
            <a:extLst>
              <a:ext uri="{FF2B5EF4-FFF2-40B4-BE49-F238E27FC236}">
                <a16:creationId xmlns:a16="http://schemas.microsoft.com/office/drawing/2014/main" id="{1A70AB47-FF79-488F-B340-B79AE5E1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2" y="1614398"/>
            <a:ext cx="1046976" cy="136106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227F9623-5627-45B5-AA34-443490FE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483" y="3429000"/>
            <a:ext cx="1065570" cy="1385242"/>
          </a:xfrm>
          <a:prstGeom prst="rect">
            <a:avLst/>
          </a:prstGeom>
        </p:spPr>
      </p:pic>
      <p:sp>
        <p:nvSpPr>
          <p:cNvPr id="10" name="Rectangle 9">
            <a:extLst>
              <a:ext uri="{FF2B5EF4-FFF2-40B4-BE49-F238E27FC236}">
                <a16:creationId xmlns:a16="http://schemas.microsoft.com/office/drawing/2014/main" id="{BAEE2971-3A42-4E47-AABC-BFF981EED7C8}"/>
              </a:ext>
            </a:extLst>
          </p:cNvPr>
          <p:cNvSpPr/>
          <p:nvPr/>
        </p:nvSpPr>
        <p:spPr>
          <a:xfrm>
            <a:off x="3352800" y="1614398"/>
            <a:ext cx="5486400" cy="3194721"/>
          </a:xfrm>
          <a:prstGeom prst="rect">
            <a:avLst/>
          </a:prstGeom>
        </p:spPr>
        <p:txBody>
          <a:bodyPr>
            <a:spAutoFit/>
          </a:bodyPr>
          <a:lstStyle/>
          <a:p>
            <a:r>
              <a:rPr lang="fi-FI" sz="1920" dirty="0"/>
              <a:t>  </a:t>
            </a:r>
            <a:r>
              <a:rPr lang="fi-FI" sz="1920" b="1" dirty="0" err="1"/>
              <a:t>Academic</a:t>
            </a:r>
            <a:r>
              <a:rPr lang="fi-FI" sz="1920" b="1" dirty="0"/>
              <a:t> </a:t>
            </a:r>
            <a:r>
              <a:rPr lang="fi-FI" sz="1920" b="1" dirty="0" err="1"/>
              <a:t>director</a:t>
            </a:r>
            <a:endParaRPr lang="fi-FI" sz="1920" b="1" dirty="0"/>
          </a:p>
          <a:p>
            <a:r>
              <a:rPr lang="fi-FI" sz="1920" dirty="0"/>
              <a:t>  </a:t>
            </a:r>
            <a:r>
              <a:rPr lang="fi-FI" sz="1920" dirty="0" err="1"/>
              <a:t>Professor</a:t>
            </a:r>
            <a:r>
              <a:rPr lang="fi-FI" sz="1920" dirty="0"/>
              <a:t> Timo Tokola</a:t>
            </a:r>
          </a:p>
          <a:p>
            <a:r>
              <a:rPr lang="fi-FI" sz="1920" dirty="0"/>
              <a:t>  </a:t>
            </a:r>
            <a:r>
              <a:rPr lang="fi-FI" sz="1920" dirty="0" err="1"/>
              <a:t>email</a:t>
            </a:r>
            <a:r>
              <a:rPr lang="fi-FI" sz="1920" dirty="0"/>
              <a:t>. </a:t>
            </a:r>
            <a:r>
              <a:rPr lang="fi-FI" sz="1920" dirty="0" err="1"/>
              <a:t>timo.tokola</a:t>
            </a:r>
            <a:r>
              <a:rPr lang="fi-FI" sz="1920" dirty="0"/>
              <a:t>(at)uef.fi</a:t>
            </a:r>
          </a:p>
          <a:p>
            <a:r>
              <a:rPr lang="fi-FI" sz="1920" dirty="0"/>
              <a:t>  tel. +358 50 401 5835</a:t>
            </a:r>
          </a:p>
          <a:p>
            <a:endParaRPr lang="fi-FI" sz="2240" dirty="0"/>
          </a:p>
          <a:p>
            <a:r>
              <a:rPr lang="fi-FI" sz="2240" dirty="0"/>
              <a:t> </a:t>
            </a:r>
          </a:p>
          <a:p>
            <a:r>
              <a:rPr lang="fi-FI" sz="2240" dirty="0"/>
              <a:t>  </a:t>
            </a:r>
            <a:r>
              <a:rPr lang="fi-FI" sz="1920" b="1" dirty="0" err="1"/>
              <a:t>Coordinator</a:t>
            </a:r>
            <a:endParaRPr lang="fi-FI" sz="1920" b="1" dirty="0"/>
          </a:p>
          <a:p>
            <a:r>
              <a:rPr lang="fi-FI" sz="1920" dirty="0"/>
              <a:t>  Dr. Marjoriitta Möttönen</a:t>
            </a:r>
          </a:p>
          <a:p>
            <a:r>
              <a:rPr lang="fi-FI" sz="1920" dirty="0"/>
              <a:t>  </a:t>
            </a:r>
            <a:r>
              <a:rPr lang="fi-FI" sz="1920" dirty="0" err="1"/>
              <a:t>email</a:t>
            </a:r>
            <a:r>
              <a:rPr lang="fi-FI" sz="1920" dirty="0"/>
              <a:t>. </a:t>
            </a:r>
            <a:r>
              <a:rPr lang="fi-FI" sz="1920" dirty="0" err="1"/>
              <a:t>marjoriitta.mottonen</a:t>
            </a:r>
            <a:r>
              <a:rPr lang="fi-FI" sz="1920" dirty="0"/>
              <a:t>(at)uef.fi</a:t>
            </a:r>
          </a:p>
          <a:p>
            <a:r>
              <a:rPr lang="fi-FI" sz="1920" dirty="0"/>
              <a:t>  tel. +358 50 442 3031</a:t>
            </a:r>
          </a:p>
        </p:txBody>
      </p:sp>
    </p:spTree>
    <p:extLst>
      <p:ext uri="{BB962C8B-B14F-4D97-AF65-F5344CB8AC3E}">
        <p14:creationId xmlns:p14="http://schemas.microsoft.com/office/powerpoint/2010/main" val="152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EF1-B95B-4C8D-8014-8FFE0A8CF406}"/>
              </a:ext>
            </a:extLst>
          </p:cNvPr>
          <p:cNvSpPr>
            <a:spLocks noGrp="1"/>
          </p:cNvSpPr>
          <p:nvPr>
            <p:ph type="title"/>
          </p:nvPr>
        </p:nvSpPr>
        <p:spPr>
          <a:xfrm>
            <a:off x="4095001" y="3149232"/>
            <a:ext cx="4001997" cy="1325563"/>
          </a:xfrm>
        </p:spPr>
        <p:txBody>
          <a:bodyPr/>
          <a:lstStyle/>
          <a:p>
            <a:r>
              <a:rPr lang="fi-FI" dirty="0" err="1"/>
              <a:t>Thank</a:t>
            </a:r>
            <a:r>
              <a:rPr lang="fi-FI" dirty="0"/>
              <a:t> </a:t>
            </a:r>
            <a:r>
              <a:rPr lang="fi-FI" dirty="0" err="1"/>
              <a:t>you</a:t>
            </a:r>
            <a:endParaRPr lang="fi-FI" dirty="0"/>
          </a:p>
        </p:txBody>
      </p:sp>
      <p:sp>
        <p:nvSpPr>
          <p:cNvPr id="5" name="Slide Number Placeholder 4">
            <a:extLst>
              <a:ext uri="{FF2B5EF4-FFF2-40B4-BE49-F238E27FC236}">
                <a16:creationId xmlns:a16="http://schemas.microsoft.com/office/drawing/2014/main" id="{F50FFB34-2996-40DF-ABC6-CDCE67FC479C}"/>
              </a:ext>
            </a:extLst>
          </p:cNvPr>
          <p:cNvSpPr>
            <a:spLocks noGrp="1"/>
          </p:cNvSpPr>
          <p:nvPr>
            <p:ph type="sldNum" sz="quarter" idx="12"/>
          </p:nvPr>
        </p:nvSpPr>
        <p:spPr/>
        <p:txBody>
          <a:bodyPr/>
          <a:lstStyle/>
          <a:p>
            <a:fld id="{EDA13E43-8BC8-48FB-A94B-C304C3541EED}" type="slidenum">
              <a:rPr lang="fi-FI" smtClean="0"/>
              <a:pPr/>
              <a:t>19</a:t>
            </a:fld>
            <a:endParaRPr lang="fi-FI" dirty="0"/>
          </a:p>
        </p:txBody>
      </p:sp>
    </p:spTree>
    <p:extLst>
      <p:ext uri="{BB962C8B-B14F-4D97-AF65-F5344CB8AC3E}">
        <p14:creationId xmlns:p14="http://schemas.microsoft.com/office/powerpoint/2010/main" val="42829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C60-F2B6-41BF-BC81-F06BE2B8B942}"/>
              </a:ext>
            </a:extLst>
          </p:cNvPr>
          <p:cNvSpPr>
            <a:spLocks noGrp="1"/>
          </p:cNvSpPr>
          <p:nvPr>
            <p:ph type="title"/>
          </p:nvPr>
        </p:nvSpPr>
        <p:spPr/>
        <p:txBody>
          <a:bodyPr/>
          <a:lstStyle/>
          <a:p>
            <a:r>
              <a:rPr lang="fi-FI" dirty="0" err="1"/>
              <a:t>MSc</a:t>
            </a:r>
            <a:r>
              <a:rPr lang="fi-FI" dirty="0"/>
              <a:t> in European Forestry</a:t>
            </a:r>
          </a:p>
        </p:txBody>
      </p:sp>
      <p:sp>
        <p:nvSpPr>
          <p:cNvPr id="3" name="Text Placeholder 2">
            <a:extLst>
              <a:ext uri="{FF2B5EF4-FFF2-40B4-BE49-F238E27FC236}">
                <a16:creationId xmlns:a16="http://schemas.microsoft.com/office/drawing/2014/main" id="{15C10158-0AD3-4CE7-B5D5-509090A31520}"/>
              </a:ext>
            </a:extLst>
          </p:cNvPr>
          <p:cNvSpPr>
            <a:spLocks noGrp="1"/>
          </p:cNvSpPr>
          <p:nvPr>
            <p:ph type="body" sz="quarter" idx="10"/>
          </p:nvPr>
        </p:nvSpPr>
        <p:spPr/>
        <p:txBody>
          <a:bodyPr/>
          <a:lstStyle/>
          <a:p>
            <a:r>
              <a:rPr lang="en-GB" sz="2800" dirty="0"/>
              <a:t>MSc European Forestry (MSc EF) is a top class taught 2-year (120 ECTS) Erasmus Mundus Joint Master Programme (EMJM) in </a:t>
            </a:r>
            <a:r>
              <a:rPr lang="en-GB" dirty="0"/>
              <a:t>the field of forest sciences</a:t>
            </a:r>
            <a:r>
              <a:rPr lang="en-GB" sz="2800" dirty="0"/>
              <a:t> </a:t>
            </a:r>
          </a:p>
          <a:p>
            <a:endParaRPr lang="fi-FI" dirty="0"/>
          </a:p>
        </p:txBody>
      </p:sp>
      <p:sp>
        <p:nvSpPr>
          <p:cNvPr id="6" name="Slide Number Placeholder 5">
            <a:extLst>
              <a:ext uri="{FF2B5EF4-FFF2-40B4-BE49-F238E27FC236}">
                <a16:creationId xmlns:a16="http://schemas.microsoft.com/office/drawing/2014/main" id="{E9F91F33-AF99-43D6-8C8A-20F9A5D20B4E}"/>
              </a:ext>
            </a:extLst>
          </p:cNvPr>
          <p:cNvSpPr>
            <a:spLocks noGrp="1"/>
          </p:cNvSpPr>
          <p:nvPr>
            <p:ph type="sldNum" sz="quarter" idx="13"/>
          </p:nvPr>
        </p:nvSpPr>
        <p:spPr/>
        <p:txBody>
          <a:bodyPr/>
          <a:lstStyle/>
          <a:p>
            <a:fld id="{EEBB0F66-B0A0-43D3-9504-7E3CCB799844}" type="slidenum">
              <a:rPr lang="fi-FI" smtClean="0"/>
              <a:pPr/>
              <a:t>2</a:t>
            </a:fld>
            <a:endParaRPr lang="fi-FI" dirty="0"/>
          </a:p>
        </p:txBody>
      </p:sp>
      <p:pic>
        <p:nvPicPr>
          <p:cNvPr id="7" name="Picture 6">
            <a:extLst>
              <a:ext uri="{FF2B5EF4-FFF2-40B4-BE49-F238E27FC236}">
                <a16:creationId xmlns:a16="http://schemas.microsoft.com/office/drawing/2014/main" id="{C4E074EB-D4F9-4A59-8A5F-8C06B20E96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3165" y="989894"/>
            <a:ext cx="5147182" cy="1079854"/>
          </a:xfrm>
          <a:prstGeom prst="rect">
            <a:avLst/>
          </a:prstGeom>
        </p:spPr>
      </p:pic>
    </p:spTree>
    <p:extLst>
      <p:ext uri="{BB962C8B-B14F-4D97-AF65-F5344CB8AC3E}">
        <p14:creationId xmlns:p14="http://schemas.microsoft.com/office/powerpoint/2010/main" val="10115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2648E1-082B-4599-A1E1-157C3B1461FB}"/>
              </a:ext>
            </a:extLst>
          </p:cNvPr>
          <p:cNvSpPr>
            <a:spLocks noGrp="1"/>
          </p:cNvSpPr>
          <p:nvPr>
            <p:ph type="title"/>
          </p:nvPr>
        </p:nvSpPr>
        <p:spPr>
          <a:xfrm>
            <a:off x="1481400" y="449326"/>
            <a:ext cx="10177200" cy="1008064"/>
          </a:xfrm>
        </p:spPr>
        <p:txBody>
          <a:bodyPr/>
          <a:lstStyle/>
          <a:p>
            <a:r>
              <a:rPr lang="fi-FI" dirty="0" err="1"/>
              <a:t>Aim</a:t>
            </a:r>
            <a:r>
              <a:rPr lang="fi-FI" dirty="0"/>
              <a:t> of </a:t>
            </a:r>
            <a:r>
              <a:rPr lang="fi-FI" dirty="0" err="1"/>
              <a:t>the</a:t>
            </a:r>
            <a:r>
              <a:rPr lang="fi-FI" dirty="0"/>
              <a:t> </a:t>
            </a:r>
            <a:r>
              <a:rPr lang="fi-FI" dirty="0" err="1"/>
              <a:t>programme</a:t>
            </a:r>
            <a:endParaRPr lang="fi-FI" dirty="0"/>
          </a:p>
        </p:txBody>
      </p:sp>
      <p:sp>
        <p:nvSpPr>
          <p:cNvPr id="3" name="Content Placeholder 2">
            <a:extLst>
              <a:ext uri="{FF2B5EF4-FFF2-40B4-BE49-F238E27FC236}">
                <a16:creationId xmlns:a16="http://schemas.microsoft.com/office/drawing/2014/main" id="{1AC24BB7-2F61-499B-8968-98041BAD6317}"/>
              </a:ext>
            </a:extLst>
          </p:cNvPr>
          <p:cNvSpPr>
            <a:spLocks noGrp="1"/>
          </p:cNvSpPr>
          <p:nvPr>
            <p:ph idx="1"/>
          </p:nvPr>
        </p:nvSpPr>
        <p:spPr>
          <a:xfrm>
            <a:off x="4018391" y="1608085"/>
            <a:ext cx="7640209" cy="4176713"/>
          </a:xfrm>
        </p:spPr>
        <p:txBody>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Our aim is to prepare professionals to tackle </a:t>
            </a:r>
            <a:r>
              <a:rPr lang="en-US" sz="2400" b="1" dirty="0">
                <a:latin typeface="Open Sans" panose="020B0606030504020204" pitchFamily="34" charset="0"/>
                <a:ea typeface="Open Sans" panose="020B0606030504020204" pitchFamily="34" charset="0"/>
                <a:cs typeface="Open Sans" panose="020B0606030504020204" pitchFamily="34" charset="0"/>
              </a:rPr>
              <a:t>the four Grand Challenges in forestry</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1) Climate change and the increasing frequency and intensity of natural disturbances,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2) Lack of biomass for the bioeconomy industry and mitigating CO2 emissions,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3) Declining biodiversity and conversion of forest land to other land uses, and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4) Increasing societal demand for non-market ecosystem services. </a:t>
            </a:r>
            <a:endParaRPr lang="fi-FI"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F6D2D1-0833-4B70-A7ED-5B8C3570F33B}"/>
              </a:ext>
            </a:extLst>
          </p:cNvPr>
          <p:cNvSpPr>
            <a:spLocks noGrp="1"/>
          </p:cNvSpPr>
          <p:nvPr>
            <p:ph type="sldNum" sz="quarter" idx="12"/>
          </p:nvPr>
        </p:nvSpPr>
        <p:spPr/>
        <p:txBody>
          <a:bodyPr/>
          <a:lstStyle/>
          <a:p>
            <a:fld id="{EEBB0F66-B0A0-43D3-9504-7E3CCB799844}" type="slidenum">
              <a:rPr lang="fi-FI" smtClean="0"/>
              <a:pPr/>
              <a:t>3</a:t>
            </a:fld>
            <a:endParaRPr lang="fi-FI"/>
          </a:p>
        </p:txBody>
      </p:sp>
      <p:pic>
        <p:nvPicPr>
          <p:cNvPr id="10" name="Picture 9">
            <a:extLst>
              <a:ext uri="{FF2B5EF4-FFF2-40B4-BE49-F238E27FC236}">
                <a16:creationId xmlns:a16="http://schemas.microsoft.com/office/drawing/2014/main" id="{98282CD0-D7EB-459A-95DE-266A9E14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085"/>
            <a:ext cx="3876040" cy="4342479"/>
          </a:xfrm>
          <a:prstGeom prst="rect">
            <a:avLst/>
          </a:prstGeom>
        </p:spPr>
      </p:pic>
    </p:spTree>
    <p:extLst>
      <p:ext uri="{BB962C8B-B14F-4D97-AF65-F5344CB8AC3E}">
        <p14:creationId xmlns:p14="http://schemas.microsoft.com/office/powerpoint/2010/main" val="2111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179-F201-4226-B340-F67B5B54E8C3}"/>
              </a:ext>
            </a:extLst>
          </p:cNvPr>
          <p:cNvSpPr>
            <a:spLocks noGrp="1"/>
          </p:cNvSpPr>
          <p:nvPr>
            <p:ph type="title"/>
          </p:nvPr>
        </p:nvSpPr>
        <p:spPr/>
        <p:txBody>
          <a:bodyPr/>
          <a:lstStyle/>
          <a:p>
            <a:r>
              <a:rPr lang="fi-FI" dirty="0" err="1"/>
              <a:t>The</a:t>
            </a:r>
            <a:r>
              <a:rPr lang="fi-FI" dirty="0"/>
              <a:t> </a:t>
            </a:r>
            <a:r>
              <a:rPr lang="fi-FI" dirty="0" err="1"/>
              <a:t>MSc</a:t>
            </a:r>
            <a:r>
              <a:rPr lang="fi-FI" dirty="0"/>
              <a:t> EF </a:t>
            </a:r>
            <a:r>
              <a:rPr lang="fi-FI" dirty="0" err="1"/>
              <a:t>Consortium</a:t>
            </a:r>
            <a:endParaRPr lang="fi-FI" dirty="0"/>
          </a:p>
        </p:txBody>
      </p:sp>
      <p:sp>
        <p:nvSpPr>
          <p:cNvPr id="3" name="Content Placeholder 2">
            <a:extLst>
              <a:ext uri="{FF2B5EF4-FFF2-40B4-BE49-F238E27FC236}">
                <a16:creationId xmlns:a16="http://schemas.microsoft.com/office/drawing/2014/main" id="{31E5AA2F-C17D-4A68-B72C-65C6F415E031}"/>
              </a:ext>
            </a:extLst>
          </p:cNvPr>
          <p:cNvSpPr>
            <a:spLocks noGrp="1"/>
          </p:cNvSpPr>
          <p:nvPr>
            <p:ph idx="1"/>
          </p:nvPr>
        </p:nvSpPr>
        <p:spPr>
          <a:xfrm>
            <a:off x="1052121" y="1550792"/>
            <a:ext cx="10399713" cy="4176713"/>
          </a:xfrm>
        </p:spPr>
        <p:txBody>
          <a:bodyPr/>
          <a:lstStyle/>
          <a:p>
            <a:pPr marL="434329" lvl="1" indent="0">
              <a:buNone/>
            </a:pPr>
            <a:r>
              <a:rPr lang="fi-FI" sz="2800" b="1" dirty="0"/>
              <a:t>Full Partners: </a:t>
            </a:r>
            <a:r>
              <a:rPr lang="fi-FI" sz="2800" b="1" dirty="0" err="1"/>
              <a:t>Seven</a:t>
            </a:r>
            <a:r>
              <a:rPr lang="fi-FI" sz="2800" b="1" dirty="0"/>
              <a:t> </a:t>
            </a:r>
            <a:r>
              <a:rPr lang="fi-FI" sz="2800" b="1" dirty="0" err="1"/>
              <a:t>high-level</a:t>
            </a:r>
            <a:r>
              <a:rPr lang="fi-FI" sz="2800" b="1" dirty="0"/>
              <a:t> European </a:t>
            </a:r>
            <a:r>
              <a:rPr lang="fi-FI" sz="2800" b="1" dirty="0" err="1"/>
              <a:t>universities</a:t>
            </a:r>
            <a:endParaRPr lang="fi-FI" sz="2800" b="1" dirty="0"/>
          </a:p>
          <a:p>
            <a:pPr lvl="1">
              <a:buFont typeface="Wingdings" panose="05000000000000000000" pitchFamily="2" charset="2"/>
              <a:buChar char="§"/>
            </a:pPr>
            <a:r>
              <a:rPr lang="fi-FI" dirty="0" err="1"/>
              <a:t>AgroParisTech</a:t>
            </a:r>
            <a:r>
              <a:rPr lang="fi-FI" dirty="0"/>
              <a:t> (France) </a:t>
            </a:r>
          </a:p>
          <a:p>
            <a:pPr lvl="1">
              <a:buFont typeface="Wingdings" panose="05000000000000000000" pitchFamily="2" charset="2"/>
              <a:buChar char="§"/>
            </a:pPr>
            <a:r>
              <a:rPr lang="fi-FI" dirty="0"/>
              <a:t>BOKU University (</a:t>
            </a:r>
            <a:r>
              <a:rPr lang="fi-FI" dirty="0" err="1"/>
              <a:t>Austria</a:t>
            </a:r>
            <a:r>
              <a:rPr lang="fi-FI" dirty="0"/>
              <a:t>)</a:t>
            </a:r>
          </a:p>
          <a:p>
            <a:pPr lvl="1">
              <a:buFont typeface="Wingdings" panose="05000000000000000000" pitchFamily="2" charset="2"/>
              <a:buChar char="§"/>
            </a:pPr>
            <a:r>
              <a:rPr lang="fi-FI" dirty="0"/>
              <a:t>University of Eastern Finland (Finland)</a:t>
            </a:r>
          </a:p>
          <a:p>
            <a:pPr lvl="1">
              <a:buFont typeface="Wingdings" panose="05000000000000000000" pitchFamily="2" charset="2"/>
              <a:buChar char="§"/>
            </a:pPr>
            <a:r>
              <a:rPr lang="fi-FI" dirty="0"/>
              <a:t>University of Freiburg (Germany)</a:t>
            </a:r>
          </a:p>
          <a:p>
            <a:pPr lvl="1">
              <a:buFont typeface="Wingdings" panose="05000000000000000000" pitchFamily="2" charset="2"/>
              <a:buChar char="§"/>
            </a:pPr>
            <a:r>
              <a:rPr lang="fi-FI" dirty="0"/>
              <a:t>University of Lleida (Spain)</a:t>
            </a:r>
          </a:p>
          <a:p>
            <a:pPr lvl="1">
              <a:buFont typeface="Wingdings" panose="05000000000000000000" pitchFamily="2" charset="2"/>
              <a:buChar char="§"/>
            </a:pPr>
            <a:r>
              <a:rPr lang="fi-FI" dirty="0"/>
              <a:t>Transilvania University of </a:t>
            </a:r>
            <a:r>
              <a:rPr lang="fi-FI" dirty="0" err="1"/>
              <a:t>Braşov</a:t>
            </a:r>
            <a:r>
              <a:rPr lang="fi-FI" dirty="0"/>
              <a:t> (Romania)</a:t>
            </a:r>
          </a:p>
          <a:p>
            <a:pPr lvl="1">
              <a:buFont typeface="Wingdings" panose="05000000000000000000" pitchFamily="2" charset="2"/>
              <a:buChar char="§"/>
            </a:pPr>
            <a:r>
              <a:rPr lang="fi-FI" dirty="0" err="1"/>
              <a:t>Wageningen</a:t>
            </a:r>
            <a:r>
              <a:rPr lang="fi-FI" dirty="0"/>
              <a:t> University (the </a:t>
            </a:r>
            <a:r>
              <a:rPr lang="fi-FI" dirty="0" err="1"/>
              <a:t>Netherlands</a:t>
            </a:r>
            <a:r>
              <a:rPr lang="fi-FI" dirty="0"/>
              <a:t>)</a:t>
            </a:r>
          </a:p>
          <a:p>
            <a:endParaRPr lang="fi-FI" dirty="0"/>
          </a:p>
        </p:txBody>
      </p:sp>
      <p:sp>
        <p:nvSpPr>
          <p:cNvPr id="6" name="Slide Number Placeholder 5">
            <a:extLst>
              <a:ext uri="{FF2B5EF4-FFF2-40B4-BE49-F238E27FC236}">
                <a16:creationId xmlns:a16="http://schemas.microsoft.com/office/drawing/2014/main" id="{E65E1584-D3CC-4CF3-B308-4E442DBC78D6}"/>
              </a:ext>
            </a:extLst>
          </p:cNvPr>
          <p:cNvSpPr>
            <a:spLocks noGrp="1"/>
          </p:cNvSpPr>
          <p:nvPr>
            <p:ph type="sldNum" sz="quarter" idx="12"/>
          </p:nvPr>
        </p:nvSpPr>
        <p:spPr/>
        <p:txBody>
          <a:bodyPr/>
          <a:lstStyle/>
          <a:p>
            <a:fld id="{EEBB0F66-B0A0-43D3-9504-7E3CCB799844}" type="slidenum">
              <a:rPr lang="fi-FI" smtClean="0"/>
              <a:pPr/>
              <a:t>4</a:t>
            </a:fld>
            <a:endParaRPr lang="fi-FI"/>
          </a:p>
        </p:txBody>
      </p:sp>
    </p:spTree>
    <p:extLst>
      <p:ext uri="{BB962C8B-B14F-4D97-AF65-F5344CB8AC3E}">
        <p14:creationId xmlns:p14="http://schemas.microsoft.com/office/powerpoint/2010/main" val="2596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ADDC-0A2D-4474-9D49-3C91B8CCF78F}"/>
              </a:ext>
            </a:extLst>
          </p:cNvPr>
          <p:cNvSpPr>
            <a:spLocks noGrp="1"/>
          </p:cNvSpPr>
          <p:nvPr>
            <p:ph idx="1"/>
          </p:nvPr>
        </p:nvSpPr>
        <p:spPr>
          <a:xfrm>
            <a:off x="1371346" y="354076"/>
            <a:ext cx="10177200" cy="4176713"/>
          </a:xfrm>
        </p:spPr>
        <p:txBody>
          <a:bodyPr/>
          <a:lstStyle/>
          <a:p>
            <a:pPr marL="0" lvl="0" indent="0">
              <a:buNone/>
            </a:pPr>
            <a:r>
              <a:rPr lang="en-US" b="1" dirty="0"/>
              <a:t>Associated Partner HEIs</a:t>
            </a:r>
            <a:r>
              <a:rPr lang="en-US" dirty="0"/>
              <a:t>: </a:t>
            </a:r>
            <a:br>
              <a:rPr lang="en-US" sz="2400" dirty="0"/>
            </a:br>
            <a:r>
              <a:rPr lang="en-US" sz="1800" dirty="0"/>
              <a:t>Agricultural University of Tirana (Albania), Federal University of Paraná (UFPR, Brazil), Lakehead University (Canada), Michigan State University (MSU, the USA), Moldova State University (USM, Moldova), National University of Life and Environmental Sciences of Ukraine (</a:t>
            </a:r>
            <a:r>
              <a:rPr lang="en-US" sz="1800" dirty="0" err="1"/>
              <a:t>NUBiP</a:t>
            </a:r>
            <a:r>
              <a:rPr lang="en-US" sz="1800" dirty="0"/>
              <a:t>, Ukraine), Northwest A&amp;F University (NWAFU, China), Stellenbosch University (SU, South Africa), Technical University of Moldova (UTM, Moldova) Ukrainian National Forestry University (UNFU, Ukraine), University of British Columbia (UBC, Canada), University of Ibadan (UI, Nigeria), University of New Brunswick (UNB, Canada) and University of São Paulo (USP, Brazil).</a:t>
            </a:r>
            <a:endParaRPr lang="fi-FI" sz="1800" dirty="0"/>
          </a:p>
          <a:p>
            <a:pPr marL="0" indent="0">
              <a:buNone/>
            </a:pPr>
            <a:r>
              <a:rPr lang="en-US" b="1" dirty="0"/>
              <a:t>Associated Industrial/Public/NGO Partners</a:t>
            </a:r>
            <a:r>
              <a:rPr lang="en-US" dirty="0"/>
              <a:t>: </a:t>
            </a:r>
            <a:br>
              <a:rPr lang="en-US" sz="2400" dirty="0"/>
            </a:br>
            <a:r>
              <a:rPr lang="en-US" sz="1800" dirty="0" err="1"/>
              <a:t>Arbonaut</a:t>
            </a:r>
            <a:r>
              <a:rPr lang="en-US" sz="1800" dirty="0"/>
              <a:t> Ltd. (Finland), Austrian Research Center for Forests (BFW, Austria), Centre INRAE Grand-Est-Nancy (INRAE, France), European Landowners’ Organization (ELO, Belgium), Forest Ownership Centre of Catalonia (Spain), Forest Science and Technology Centre of Catalonia (CTFC, Spain), FSC International Center GmbH (FSC GD, Germany), Chinese Academy of Forestry (CAF, China), European Forest Institute (EFI, Finland), Forstamt Johanniskreuz (Germany), </a:t>
            </a:r>
            <a:r>
              <a:rPr lang="en-US" sz="1800" dirty="0" err="1"/>
              <a:t>Hasslacher</a:t>
            </a:r>
            <a:r>
              <a:rPr lang="en-US" sz="1800" dirty="0"/>
              <a:t> Holding GmbH (Austria), International Institute for Applied Systems Analysis (IIASA, Austria), </a:t>
            </a:r>
            <a:r>
              <a:rPr lang="en-US" sz="1800" dirty="0" err="1"/>
              <a:t>Ocolul</a:t>
            </a:r>
            <a:r>
              <a:rPr lang="en-US" sz="1800" dirty="0"/>
              <a:t> Silvic Ingleby (Romania), Office National des </a:t>
            </a:r>
            <a:r>
              <a:rPr lang="en-US" sz="1800" dirty="0" err="1"/>
              <a:t>Forêts</a:t>
            </a:r>
            <a:r>
              <a:rPr lang="en-US" sz="1800" dirty="0"/>
              <a:t> (ONF, France), PEFC (Germany), </a:t>
            </a:r>
            <a:r>
              <a:rPr lang="en-US" sz="1800" dirty="0" err="1"/>
              <a:t>Ponsse</a:t>
            </a:r>
            <a:r>
              <a:rPr lang="en-US" sz="1800" dirty="0"/>
              <a:t> Plc. (Finland), Société </a:t>
            </a:r>
            <a:r>
              <a:rPr lang="en-US" sz="1800" dirty="0" err="1"/>
              <a:t>Forestière</a:t>
            </a:r>
            <a:r>
              <a:rPr lang="en-US" sz="1800" dirty="0"/>
              <a:t> de la CDC (France), Stora Enso Oyj (Finland) and </a:t>
            </a:r>
            <a:r>
              <a:rPr lang="en-US" sz="1800" dirty="0" err="1"/>
              <a:t>Tornator</a:t>
            </a:r>
            <a:r>
              <a:rPr lang="en-US" sz="1800" dirty="0"/>
              <a:t> SRL (Romania).</a:t>
            </a:r>
            <a:endParaRPr lang="fi-FI" sz="1800" dirty="0"/>
          </a:p>
          <a:p>
            <a:pPr marL="0" indent="0">
              <a:buNone/>
            </a:pPr>
            <a:endParaRPr lang="fi-FI" dirty="0"/>
          </a:p>
        </p:txBody>
      </p:sp>
      <p:sp>
        <p:nvSpPr>
          <p:cNvPr id="6" name="Slide Number Placeholder 5">
            <a:extLst>
              <a:ext uri="{FF2B5EF4-FFF2-40B4-BE49-F238E27FC236}">
                <a16:creationId xmlns:a16="http://schemas.microsoft.com/office/drawing/2014/main" id="{B1D139ED-1C0D-4377-8600-019192FBE57B}"/>
              </a:ext>
            </a:extLst>
          </p:cNvPr>
          <p:cNvSpPr>
            <a:spLocks noGrp="1"/>
          </p:cNvSpPr>
          <p:nvPr>
            <p:ph type="sldNum" sz="quarter" idx="12"/>
          </p:nvPr>
        </p:nvSpPr>
        <p:spPr/>
        <p:txBody>
          <a:bodyPr/>
          <a:lstStyle/>
          <a:p>
            <a:fld id="{EEBB0F66-B0A0-43D3-9504-7E3CCB799844}" type="slidenum">
              <a:rPr lang="fi-FI" smtClean="0"/>
              <a:pPr/>
              <a:t>5</a:t>
            </a:fld>
            <a:endParaRPr lang="fi-FI" dirty="0"/>
          </a:p>
        </p:txBody>
      </p:sp>
    </p:spTree>
    <p:extLst>
      <p:ext uri="{BB962C8B-B14F-4D97-AF65-F5344CB8AC3E}">
        <p14:creationId xmlns:p14="http://schemas.microsoft.com/office/powerpoint/2010/main" val="598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6615F9-7E4A-4D03-8BA4-9F98C2C09269}"/>
              </a:ext>
            </a:extLst>
          </p:cNvPr>
          <p:cNvSpPr>
            <a:spLocks noGrp="1"/>
          </p:cNvSpPr>
          <p:nvPr>
            <p:ph type="title"/>
          </p:nvPr>
        </p:nvSpPr>
        <p:spPr>
          <a:xfrm>
            <a:off x="3106541" y="774401"/>
            <a:ext cx="8243532" cy="816533"/>
          </a:xfrm>
        </p:spPr>
        <p:txBody>
          <a:bodyPr/>
          <a:lstStyle/>
          <a:p>
            <a:r>
              <a:rPr lang="en-GB" altLang="fi-FI" sz="2592" dirty="0">
                <a:latin typeface="Open Sans ExtraBold" panose="020B0906030804020204" pitchFamily="34" charset="0"/>
                <a:ea typeface="Open Sans ExtraBold" panose="020B0906030804020204" pitchFamily="34" charset="0"/>
                <a:cs typeface="Open Sans ExtraBold" panose="020B0906030804020204" pitchFamily="34" charset="0"/>
              </a:rPr>
              <a:t>MSc European Forestry students</a:t>
            </a:r>
            <a:br>
              <a:rPr lang="en-GB" altLang="fi-FI" sz="3240" dirty="0"/>
            </a:br>
            <a:endParaRPr lang="fi-FI" dirty="0"/>
          </a:p>
        </p:txBody>
      </p:sp>
      <p:sp>
        <p:nvSpPr>
          <p:cNvPr id="5" name="Slide Number Placeholder 4">
            <a:extLst>
              <a:ext uri="{FF2B5EF4-FFF2-40B4-BE49-F238E27FC236}">
                <a16:creationId xmlns:a16="http://schemas.microsoft.com/office/drawing/2014/main" id="{9D372567-FF16-439C-97A9-452A6180DE31}"/>
              </a:ext>
            </a:extLst>
          </p:cNvPr>
          <p:cNvSpPr>
            <a:spLocks noGrp="1"/>
          </p:cNvSpPr>
          <p:nvPr>
            <p:ph type="sldNum" sz="quarter" idx="12"/>
          </p:nvPr>
        </p:nvSpPr>
        <p:spPr>
          <a:xfrm>
            <a:off x="10674510" y="5966959"/>
            <a:ext cx="500248" cy="233280"/>
          </a:xfrm>
        </p:spPr>
        <p:txBody>
          <a:bodyPr/>
          <a:lstStyle/>
          <a:p>
            <a:fld id="{EEBB0F66-B0A0-43D3-9504-7E3CCB799844}" type="slidenum">
              <a:rPr lang="fi-FI" smtClean="0"/>
              <a:pPr/>
              <a:t>6</a:t>
            </a:fld>
            <a:endParaRPr lang="fi-FI" dirty="0"/>
          </a:p>
        </p:txBody>
      </p:sp>
      <p:pic>
        <p:nvPicPr>
          <p:cNvPr id="7" name="Picture 6">
            <a:extLst>
              <a:ext uri="{FF2B5EF4-FFF2-40B4-BE49-F238E27FC236}">
                <a16:creationId xmlns:a16="http://schemas.microsoft.com/office/drawing/2014/main" id="{B598EDC3-6047-40B6-BF3D-9E028A5E5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90057" y="1897187"/>
            <a:ext cx="6211887" cy="2898881"/>
          </a:xfrm>
          <a:prstGeom prst="rect">
            <a:avLst/>
          </a:prstGeom>
          <a:blipFill>
            <a:blip r:embed="rId3"/>
            <a:tile tx="0" ty="0" sx="100000" sy="100000" flip="none" algn="tl"/>
          </a:blipFill>
        </p:spPr>
      </p:pic>
      <p:graphicFrame>
        <p:nvGraphicFramePr>
          <p:cNvPr id="9" name="Group 308">
            <a:extLst>
              <a:ext uri="{FF2B5EF4-FFF2-40B4-BE49-F238E27FC236}">
                <a16:creationId xmlns:a16="http://schemas.microsoft.com/office/drawing/2014/main" id="{7502E7F3-4A17-479C-A21B-165DC77D90CE}"/>
              </a:ext>
            </a:extLst>
          </p:cNvPr>
          <p:cNvGraphicFramePr>
            <a:graphicFrameLocks noGrp="1"/>
          </p:cNvGraphicFramePr>
          <p:nvPr>
            <p:extLst>
              <p:ext uri="{D42A27DB-BD31-4B8C-83A1-F6EECF244321}">
                <p14:modId xmlns:p14="http://schemas.microsoft.com/office/powerpoint/2010/main" val="2907704206"/>
              </p:ext>
            </p:extLst>
          </p:nvPr>
        </p:nvGraphicFramePr>
        <p:xfrm>
          <a:off x="1593557" y="140717"/>
          <a:ext cx="1728191" cy="6069208"/>
        </p:xfrm>
        <a:graphic>
          <a:graphicData uri="http://schemas.openxmlformats.org/drawingml/2006/table">
            <a:tbl>
              <a:tblPr/>
              <a:tblGrid>
                <a:gridCol w="363070">
                  <a:extLst>
                    <a:ext uri="{9D8B030D-6E8A-4147-A177-3AD203B41FA5}">
                      <a16:colId xmlns:a16="http://schemas.microsoft.com/office/drawing/2014/main" val="20000"/>
                    </a:ext>
                  </a:extLst>
                </a:gridCol>
                <a:gridCol w="1365121">
                  <a:extLst>
                    <a:ext uri="{9D8B030D-6E8A-4147-A177-3AD203B41FA5}">
                      <a16:colId xmlns:a16="http://schemas.microsoft.com/office/drawing/2014/main" val="20001"/>
                    </a:ext>
                  </a:extLst>
                </a:gridCol>
              </a:tblGrid>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Brazil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Spain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Nepal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143137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Bangladesh</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28600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Germany</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54911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Philippines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07075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16 </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30691978"/>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Indonesia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Russia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2594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Netherlands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2075481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Myanmar</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7787739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Nigeria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950377"/>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378498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Serbia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1812274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Ethiopia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Romania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2021798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Columbia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292084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Vietnam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48455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Peru</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8996177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35723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Taiwan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869351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Thailand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59724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043394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Belgium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252786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Bhutan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538015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Costa 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1221789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5459406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Ghana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248341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Greece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978314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Guatemala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6716951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Ireland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549617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Latvia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218188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Pakistan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792842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Africa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696611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Tanzania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87629022"/>
                  </a:ext>
                </a:extLst>
              </a:tr>
            </a:tbl>
          </a:graphicData>
        </a:graphic>
      </p:graphicFrame>
      <p:graphicFrame>
        <p:nvGraphicFramePr>
          <p:cNvPr id="10" name="Group 307">
            <a:extLst>
              <a:ext uri="{FF2B5EF4-FFF2-40B4-BE49-F238E27FC236}">
                <a16:creationId xmlns:a16="http://schemas.microsoft.com/office/drawing/2014/main" id="{A8151627-4A69-420D-BD3A-9DCF6B45E69D}"/>
              </a:ext>
            </a:extLst>
          </p:cNvPr>
          <p:cNvGraphicFramePr>
            <a:graphicFrameLocks noGrp="1"/>
          </p:cNvGraphicFramePr>
          <p:nvPr>
            <p:extLst>
              <p:ext uri="{D42A27DB-BD31-4B8C-83A1-F6EECF244321}">
                <p14:modId xmlns:p14="http://schemas.microsoft.com/office/powerpoint/2010/main" val="92526094"/>
              </p:ext>
            </p:extLst>
          </p:nvPr>
        </p:nvGraphicFramePr>
        <p:xfrm>
          <a:off x="9442005" y="140717"/>
          <a:ext cx="1884098" cy="5430319"/>
        </p:xfrm>
        <a:graphic>
          <a:graphicData uri="http://schemas.openxmlformats.org/drawingml/2006/table">
            <a:tbl>
              <a:tblPr/>
              <a:tblGrid>
                <a:gridCol w="261320">
                  <a:extLst>
                    <a:ext uri="{9D8B030D-6E8A-4147-A177-3AD203B41FA5}">
                      <a16:colId xmlns:a16="http://schemas.microsoft.com/office/drawing/2014/main" val="20000"/>
                    </a:ext>
                  </a:extLst>
                </a:gridCol>
                <a:gridCol w="1622778">
                  <a:extLst>
                    <a:ext uri="{9D8B030D-6E8A-4147-A177-3AD203B41FA5}">
                      <a16:colId xmlns:a16="http://schemas.microsoft.com/office/drawing/2014/main" val="20001"/>
                    </a:ext>
                  </a:extLst>
                </a:gridCol>
              </a:tblGrid>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878275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Bosnia and Herzegovina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4541383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Cameroon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197446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826969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Japan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152880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Jordan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964134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Kosovo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5785821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Lebanon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1710067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Morocco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560121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Paraguay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49049316"/>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Sweden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83731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Uganda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442772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Ukraine</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138787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Bolivia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5847209"/>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Cambodia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Estonia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Belarus</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515710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Guyana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Hong Kong</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Hungary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893106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Italia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Kenya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Kyrgyzstan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6381057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Malaysia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Mauritania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Moldova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7276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Nicaragua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Norway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186858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Slovenia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Korea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9222156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Sri Lanka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575839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Switzerland</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9557574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Venezuela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1" name="Rectangle 10">
            <a:extLst>
              <a:ext uri="{FF2B5EF4-FFF2-40B4-BE49-F238E27FC236}">
                <a16:creationId xmlns:a16="http://schemas.microsoft.com/office/drawing/2014/main" id="{3E2409E3-5654-4EB1-99A8-4CA268F8EF09}"/>
              </a:ext>
            </a:extLst>
          </p:cNvPr>
          <p:cNvSpPr>
            <a:spLocks noChangeArrowheads="1"/>
          </p:cNvSpPr>
          <p:nvPr/>
        </p:nvSpPr>
        <p:spPr bwMode="auto">
          <a:xfrm>
            <a:off x="3850698" y="4928226"/>
            <a:ext cx="4740250"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fi-FI" sz="1555" b="1" dirty="0">
                <a:latin typeface="Open Sans ExtraBold" panose="020B0906030804020204" pitchFamily="34" charset="0"/>
                <a:ea typeface="Open Sans ExtraBold" panose="020B0906030804020204" pitchFamily="34" charset="0"/>
                <a:cs typeface="Open Sans ExtraBold" panose="020B0906030804020204" pitchFamily="34" charset="0"/>
              </a:rPr>
              <a:t>2002−2025: 409 students from 72 countries</a:t>
            </a:r>
            <a:endParaRPr lang="en-GB" altLang="fi-FI" sz="1555"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888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1CA5B4-FAB3-4BF0-A0DC-BA14E530E56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6" name="Sisällön paikkamerkki 2">
            <a:extLst>
              <a:ext uri="{FF2B5EF4-FFF2-40B4-BE49-F238E27FC236}">
                <a16:creationId xmlns:a16="http://schemas.microsoft.com/office/drawing/2014/main" id="{DBFEA4DB-9BCD-4258-8817-F44B6C937C66}"/>
              </a:ext>
            </a:extLst>
          </p:cNvPr>
          <p:cNvSpPr txBox="1">
            <a:spLocks/>
          </p:cNvSpPr>
          <p:nvPr/>
        </p:nvSpPr>
        <p:spPr>
          <a:xfrm>
            <a:off x="1407534" y="535310"/>
            <a:ext cx="10548957"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buFontTx/>
              <a:buNone/>
            </a:pPr>
            <a:r>
              <a:rPr lang="en-GB" sz="4000" b="1" kern="0" dirty="0">
                <a:latin typeface="Open Sans ExtraBold" panose="020B0906030804020204" pitchFamily="34" charset="0"/>
                <a:ea typeface="Open Sans ExtraBold" panose="020B0906030804020204" pitchFamily="34" charset="0"/>
                <a:cs typeface="Open Sans ExtraBold" panose="020B0906030804020204" pitchFamily="34" charset="0"/>
              </a:rPr>
              <a:t>Programme structure</a:t>
            </a:r>
          </a:p>
          <a:p>
            <a:r>
              <a:rPr lang="en-GB" altLang="fi-FI" sz="2400" kern="0" dirty="0"/>
              <a:t>The first year provides students with a complete background in European forestry and familiarises them with the 7 Full Partner universities and with the Associated Partner organisations.</a:t>
            </a:r>
          </a:p>
          <a:p>
            <a:pPr marL="0" indent="0">
              <a:buFont typeface="Wingdings" pitchFamily="2" charset="2"/>
              <a:buNone/>
            </a:pPr>
            <a:br>
              <a:rPr lang="fi-FI" altLang="fi-FI" sz="2880" kern="0" dirty="0">
                <a:solidFill>
                  <a:srgbClr val="292929"/>
                </a:solidFill>
                <a:latin typeface="Calibri" panose="020F0502020204030204" pitchFamily="34" charset="0"/>
              </a:rPr>
            </a:br>
            <a:br>
              <a:rPr lang="fi-FI" altLang="fi-FI" sz="2880" kern="0" dirty="0">
                <a:solidFill>
                  <a:srgbClr val="292929"/>
                </a:solidFill>
                <a:latin typeface="Calibri" panose="020F0502020204030204" pitchFamily="34" charset="0"/>
              </a:rPr>
            </a:br>
            <a:endParaRPr lang="fi-FI" sz="2880" kern="0" dirty="0"/>
          </a:p>
          <a:p>
            <a:pPr>
              <a:buFontTx/>
              <a:buNone/>
            </a:pPr>
            <a:endParaRPr lang="en-GB" b="1" kern="0" dirty="0"/>
          </a:p>
          <a:p>
            <a:pPr algn="just">
              <a:buFont typeface="Wingdings" pitchFamily="2" charset="2"/>
              <a:buNone/>
            </a:pPr>
            <a:r>
              <a:rPr lang="en-GB" altLang="fi-FI" sz="1920" kern="0" dirty="0">
                <a:latin typeface="Calibri" panose="020F0502020204030204" pitchFamily="34" charset="0"/>
              </a:rPr>
              <a:t>	</a:t>
            </a:r>
            <a:endParaRPr lang="fi-FI" sz="1920" kern="0" dirty="0"/>
          </a:p>
        </p:txBody>
      </p:sp>
      <p:graphicFrame>
        <p:nvGraphicFramePr>
          <p:cNvPr id="7" name="Object 6">
            <a:extLst>
              <a:ext uri="{FF2B5EF4-FFF2-40B4-BE49-F238E27FC236}">
                <a16:creationId xmlns:a16="http://schemas.microsoft.com/office/drawing/2014/main" id="{DA63AF6B-6EDF-44BF-9818-8435EEE6DB14}"/>
              </a:ext>
            </a:extLst>
          </p:cNvPr>
          <p:cNvGraphicFramePr>
            <a:graphicFrameLocks noChangeAspect="1"/>
          </p:cNvGraphicFramePr>
          <p:nvPr>
            <p:extLst>
              <p:ext uri="{D42A27DB-BD31-4B8C-83A1-F6EECF244321}">
                <p14:modId xmlns:p14="http://schemas.microsoft.com/office/powerpoint/2010/main" val="1306311890"/>
              </p:ext>
            </p:extLst>
          </p:nvPr>
        </p:nvGraphicFramePr>
        <p:xfrm>
          <a:off x="1784351" y="2483802"/>
          <a:ext cx="7329169" cy="3988904"/>
        </p:xfrm>
        <a:graphic>
          <a:graphicData uri="http://schemas.openxmlformats.org/presentationml/2006/ole">
            <mc:AlternateContent xmlns:mc="http://schemas.openxmlformats.org/markup-compatibility/2006">
              <mc:Choice xmlns:v="urn:schemas-microsoft-com:vml" Requires="v">
                <p:oleObj name="Document" r:id="rId2" imgW="6154555" imgH="3352979" progId="Word.Document.12">
                  <p:embed/>
                </p:oleObj>
              </mc:Choice>
              <mc:Fallback>
                <p:oleObj name="Document" r:id="rId2" imgW="6154555" imgH="3352979" progId="Word.Document.12">
                  <p:embed/>
                  <p:pic>
                    <p:nvPicPr>
                      <p:cNvPr id="8" name="Object 7"/>
                      <p:cNvPicPr/>
                      <p:nvPr/>
                    </p:nvPicPr>
                    <p:blipFill>
                      <a:blip r:embed="rId3"/>
                      <a:stretch>
                        <a:fillRect/>
                      </a:stretch>
                    </p:blipFill>
                    <p:spPr>
                      <a:xfrm>
                        <a:off x="1784351" y="2483802"/>
                        <a:ext cx="7329169" cy="3988904"/>
                      </a:xfrm>
                      <a:prstGeom prst="rect">
                        <a:avLst/>
                      </a:prstGeom>
                    </p:spPr>
                  </p:pic>
                </p:oleObj>
              </mc:Fallback>
            </mc:AlternateContent>
          </a:graphicData>
        </a:graphic>
      </p:graphicFrame>
    </p:spTree>
    <p:extLst>
      <p:ext uri="{BB962C8B-B14F-4D97-AF65-F5344CB8AC3E}">
        <p14:creationId xmlns:p14="http://schemas.microsoft.com/office/powerpoint/2010/main" val="33359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72A3A-9B80-4542-A92C-D11300E5E705}"/>
              </a:ext>
            </a:extLst>
          </p:cNvPr>
          <p:cNvSpPr>
            <a:spLocks noGrp="1"/>
          </p:cNvSpPr>
          <p:nvPr>
            <p:ph type="sldNum" sz="quarter" idx="12"/>
          </p:nvPr>
        </p:nvSpPr>
        <p:spPr/>
        <p:txBody>
          <a:bodyPr/>
          <a:lstStyle/>
          <a:p>
            <a:fld id="{EEBB0F66-B0A0-43D3-9504-7E3CCB799844}" type="slidenum">
              <a:rPr lang="fi-FI" smtClean="0"/>
              <a:pPr/>
              <a:t>8</a:t>
            </a:fld>
            <a:endParaRPr lang="fi-FI" dirty="0"/>
          </a:p>
        </p:txBody>
      </p:sp>
      <p:sp>
        <p:nvSpPr>
          <p:cNvPr id="7" name="Sisällön paikkamerkki 2">
            <a:extLst>
              <a:ext uri="{FF2B5EF4-FFF2-40B4-BE49-F238E27FC236}">
                <a16:creationId xmlns:a16="http://schemas.microsoft.com/office/drawing/2014/main" id="{92E910A7-6D43-4388-9AC8-3017D4ECD1A7}"/>
              </a:ext>
            </a:extLst>
          </p:cNvPr>
          <p:cNvSpPr txBox="1">
            <a:spLocks/>
          </p:cNvSpPr>
          <p:nvPr/>
        </p:nvSpPr>
        <p:spPr>
          <a:xfrm>
            <a:off x="1205936" y="1159729"/>
            <a:ext cx="9937104" cy="3178591"/>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lgn="just"/>
            <a:r>
              <a:rPr lang="en-GB" altLang="fi-FI" sz="2400" kern="0" dirty="0">
                <a:latin typeface="+mn-lt"/>
              </a:rPr>
              <a:t>The second year takes place at one of the Full Partner universities (not at the UEF).</a:t>
            </a:r>
          </a:p>
          <a:p>
            <a:pPr algn="just"/>
            <a:r>
              <a:rPr lang="en-GB" altLang="fi-FI" sz="2400" kern="0" dirty="0">
                <a:latin typeface="+mn-lt"/>
              </a:rPr>
              <a:t>During the second year, students attend courses and carry out the Master thesis at the Full Partner university, according to an individual study plan agreed with the supervisor.</a:t>
            </a:r>
          </a:p>
          <a:p>
            <a:r>
              <a:rPr lang="en-GB" altLang="fi-FI" sz="2400" kern="0" dirty="0">
                <a:latin typeface="+mn-lt"/>
              </a:rPr>
              <a:t>Each student who has successfully completed studies will obtain a Double or a Joint Degree Certificate and a Joint Diploma Supplement. </a:t>
            </a:r>
            <a:r>
              <a:rPr lang="en-GB" altLang="fi-FI" sz="1680" kern="0" dirty="0">
                <a:latin typeface="+mj-lt"/>
              </a:rPr>
              <a:t>	</a:t>
            </a:r>
            <a:br>
              <a:rPr lang="fi-FI" altLang="fi-FI" sz="1920" kern="0" dirty="0">
                <a:solidFill>
                  <a:srgbClr val="292929"/>
                </a:solidFill>
                <a:latin typeface="Calibri" panose="020F0502020204030204" pitchFamily="34" charset="0"/>
              </a:rPr>
            </a:br>
            <a:endParaRPr lang="fi-FI" sz="1920" kern="0" dirty="0"/>
          </a:p>
        </p:txBody>
      </p:sp>
      <p:graphicFrame>
        <p:nvGraphicFramePr>
          <p:cNvPr id="8" name="Group 30">
            <a:extLst>
              <a:ext uri="{FF2B5EF4-FFF2-40B4-BE49-F238E27FC236}">
                <a16:creationId xmlns:a16="http://schemas.microsoft.com/office/drawing/2014/main" id="{6FD19B7A-4E9A-411C-84FB-C70891A92D1E}"/>
              </a:ext>
            </a:extLst>
          </p:cNvPr>
          <p:cNvGraphicFramePr>
            <a:graphicFrameLocks noGrp="1"/>
          </p:cNvGraphicFramePr>
          <p:nvPr>
            <p:extLst>
              <p:ext uri="{D42A27DB-BD31-4B8C-83A1-F6EECF244321}">
                <p14:modId xmlns:p14="http://schemas.microsoft.com/office/powerpoint/2010/main" val="3634066129"/>
              </p:ext>
            </p:extLst>
          </p:nvPr>
        </p:nvGraphicFramePr>
        <p:xfrm>
          <a:off x="1558854" y="4700288"/>
          <a:ext cx="9467850" cy="1153668"/>
        </p:xfrm>
        <a:graphic>
          <a:graphicData uri="http://schemas.openxmlformats.org/drawingml/2006/table">
            <a:tbl>
              <a:tblPr/>
              <a:tblGrid>
                <a:gridCol w="958624">
                  <a:extLst>
                    <a:ext uri="{9D8B030D-6E8A-4147-A177-3AD203B41FA5}">
                      <a16:colId xmlns:a16="http://schemas.microsoft.com/office/drawing/2014/main" val="20000"/>
                    </a:ext>
                  </a:extLst>
                </a:gridCol>
                <a:gridCol w="4255849">
                  <a:extLst>
                    <a:ext uri="{9D8B030D-6E8A-4147-A177-3AD203B41FA5}">
                      <a16:colId xmlns:a16="http://schemas.microsoft.com/office/drawing/2014/main" val="20001"/>
                    </a:ext>
                  </a:extLst>
                </a:gridCol>
                <a:gridCol w="774929">
                  <a:extLst>
                    <a:ext uri="{9D8B030D-6E8A-4147-A177-3AD203B41FA5}">
                      <a16:colId xmlns:a16="http://schemas.microsoft.com/office/drawing/2014/main" val="20002"/>
                    </a:ext>
                  </a:extLst>
                </a:gridCol>
                <a:gridCol w="3478448">
                  <a:extLst>
                    <a:ext uri="{9D8B030D-6E8A-4147-A177-3AD203B41FA5}">
                      <a16:colId xmlns:a16="http://schemas.microsoft.com/office/drawing/2014/main" val="20003"/>
                    </a:ext>
                  </a:extLst>
                </a:gridCol>
              </a:tblGrid>
              <a:tr h="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YEAR 2</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60 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Courses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tx1"/>
                          </a:solidFill>
                          <a:effectLst/>
                          <a:latin typeface="Arial" charset="0"/>
                          <a:ea typeface="Times New Roman" pitchFamily="18" charset="0"/>
                          <a:cs typeface="Arial" charset="0"/>
                        </a:rPr>
                        <a:t>Location</a:t>
                      </a:r>
                      <a:endParaRPr kumimoji="0" lang="en-GB" sz="1300" b="0" i="0" u="none" strike="noStrike" cap="none" normalizeH="0" baseline="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Advanced courses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Student’s preferred Full Partner university</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Master’s Thesis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i-FI"/>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70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E6E-AD26-44EE-B58D-E9343371C94E}"/>
              </a:ext>
            </a:extLst>
          </p:cNvPr>
          <p:cNvSpPr>
            <a:spLocks noGrp="1"/>
          </p:cNvSpPr>
          <p:nvPr>
            <p:ph type="title"/>
          </p:nvPr>
        </p:nvSpPr>
        <p:spPr>
          <a:xfrm>
            <a:off x="1487487" y="657227"/>
            <a:ext cx="10177200" cy="1008064"/>
          </a:xfrm>
        </p:spPr>
        <p:txBody>
          <a:bodyPr wrap="square" anchor="t">
            <a:normAutofit/>
          </a:bodyPr>
          <a:lstStyle/>
          <a:p>
            <a:r>
              <a:rPr lang="fi-FI" dirty="0" err="1"/>
              <a:t>The</a:t>
            </a:r>
            <a:r>
              <a:rPr lang="fi-FI" dirty="0"/>
              <a:t> </a:t>
            </a:r>
            <a:r>
              <a:rPr lang="fi-FI" dirty="0" err="1"/>
              <a:t>employability</a:t>
            </a:r>
            <a:r>
              <a:rPr lang="fi-FI" dirty="0"/>
              <a:t> of </a:t>
            </a:r>
            <a:r>
              <a:rPr lang="fi-FI" dirty="0" err="1"/>
              <a:t>the</a:t>
            </a:r>
            <a:r>
              <a:rPr lang="fi-FI" dirty="0"/>
              <a:t> </a:t>
            </a:r>
            <a:r>
              <a:rPr lang="fi-FI" dirty="0" err="1"/>
              <a:t>graduates</a:t>
            </a:r>
            <a:endParaRPr lang="fi-FI" dirty="0"/>
          </a:p>
        </p:txBody>
      </p:sp>
      <p:pic>
        <p:nvPicPr>
          <p:cNvPr id="9" name="Picture 8">
            <a:extLst>
              <a:ext uri="{FF2B5EF4-FFF2-40B4-BE49-F238E27FC236}">
                <a16:creationId xmlns:a16="http://schemas.microsoft.com/office/drawing/2014/main" id="{A9AE8FC7-C2F9-402A-900F-7CA282EC8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892"/>
            <a:ext cx="5394960" cy="4176713"/>
          </a:xfrm>
          <a:prstGeom prst="rect">
            <a:avLst/>
          </a:prstGeom>
          <a:noFill/>
        </p:spPr>
      </p:pic>
      <p:sp>
        <p:nvSpPr>
          <p:cNvPr id="5" name="Slide Number Placeholder 4">
            <a:extLst>
              <a:ext uri="{FF2B5EF4-FFF2-40B4-BE49-F238E27FC236}">
                <a16:creationId xmlns:a16="http://schemas.microsoft.com/office/drawing/2014/main" id="{EBD09B44-E7A3-4D9A-BB25-768187949A0E}"/>
              </a:ext>
            </a:extLst>
          </p:cNvPr>
          <p:cNvSpPr>
            <a:spLocks noGrp="1"/>
          </p:cNvSpPr>
          <p:nvPr>
            <p:ph type="sldNum" sz="quarter" idx="12"/>
          </p:nvPr>
        </p:nvSpPr>
        <p:spPr>
          <a:xfrm>
            <a:off x="11245274" y="6200773"/>
            <a:ext cx="617589" cy="288000"/>
          </a:xfrm>
        </p:spPr>
        <p:txBody>
          <a:bodyPr anchor="ctr">
            <a:normAutofit/>
          </a:bodyPr>
          <a:lstStyle/>
          <a:p>
            <a:pPr>
              <a:lnSpc>
                <a:spcPct val="90000"/>
              </a:lnSpc>
              <a:spcAft>
                <a:spcPts val="600"/>
              </a:spcAft>
            </a:pPr>
            <a:fld id="{EEBB0F66-B0A0-43D3-9504-7E3CCB799844}" type="slidenum">
              <a:rPr lang="fi-FI" smtClean="0"/>
              <a:pPr>
                <a:lnSpc>
                  <a:spcPct val="90000"/>
                </a:lnSpc>
                <a:spcAft>
                  <a:spcPts val="600"/>
                </a:spcAft>
              </a:pPr>
              <a:t>9</a:t>
            </a:fld>
            <a:endParaRPr lang="fi-FI"/>
          </a:p>
        </p:txBody>
      </p:sp>
      <p:sp>
        <p:nvSpPr>
          <p:cNvPr id="15" name="Content Placeholder 2">
            <a:extLst>
              <a:ext uri="{FF2B5EF4-FFF2-40B4-BE49-F238E27FC236}">
                <a16:creationId xmlns:a16="http://schemas.microsoft.com/office/drawing/2014/main" id="{FACE0B81-CBF8-4322-BF0C-298DF27B0F1D}"/>
              </a:ext>
            </a:extLst>
          </p:cNvPr>
          <p:cNvSpPr txBox="1">
            <a:spLocks/>
          </p:cNvSpPr>
          <p:nvPr/>
        </p:nvSpPr>
        <p:spPr bwMode="auto">
          <a:xfrm>
            <a:off x="5394960" y="1786892"/>
            <a:ext cx="6467903"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The curriculum is specifically designed to take into consideration the needs of potential employers and therefore our graduates are highly valued by national and international agencies, governmental bodies, NGOs, research institutions and  timber, paper and pulp enterprises</a:t>
            </a:r>
            <a:endParaRPr lang="fi-FI" kern="0" dirty="0"/>
          </a:p>
        </p:txBody>
      </p:sp>
    </p:spTree>
    <p:extLst>
      <p:ext uri="{BB962C8B-B14F-4D97-AF65-F5344CB8AC3E}">
        <p14:creationId xmlns:p14="http://schemas.microsoft.com/office/powerpoint/2010/main" val="1230864385"/>
      </p:ext>
    </p:extLst>
  </p:cSld>
  <p:clrMapOvr>
    <a:masterClrMapping/>
  </p:clrMapOvr>
</p:sld>
</file>

<file path=ppt/theme/theme1.xml><?xml version="1.0" encoding="utf-8"?>
<a:theme xmlns:a="http://schemas.openxmlformats.org/drawingml/2006/main" name="Title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76D01F8E-4C29-489B-9A61-3CA8FA53BDE6}"/>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8C9DB8C-52F9-4C0F-B271-932AA688C93F}"/>
    </a:ext>
  </a:extLst>
</a:theme>
</file>

<file path=ppt/theme/theme3.xml><?xml version="1.0" encoding="utf-8"?>
<a:theme xmlns:a="http://schemas.openxmlformats.org/drawingml/2006/main" name="Section Header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A67BBD2-CA44-405F-8328-299C4D3984BC}"/>
    </a:ext>
  </a:extLst>
</a:theme>
</file>

<file path=ppt/theme/theme4.xml><?xml version="1.0" encoding="utf-8"?>
<a:theme xmlns:a="http://schemas.openxmlformats.org/drawingml/2006/main" name="Thank You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D058893F-AC8B-42C2-8EAF-939ABD3BFC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5B46C7-BF2C-4D47-A565-B91E1D40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5137E3-F61B-4809-B6A9-FFA8DC551C62}">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customXml/itemProps3.xml><?xml version="1.0" encoding="utf-8"?>
<ds:datastoreItem xmlns:ds="http://schemas.openxmlformats.org/officeDocument/2006/customXml" ds:itemID="{5D40AA0A-578F-4EFB-9CAC-A6A085925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TotalTime>
  <Words>1335</Words>
  <Application>Microsoft Office PowerPoint</Application>
  <PresentationFormat>Widescreen</PresentationFormat>
  <Paragraphs>273</Paragraphs>
  <Slides>19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Open Sans</vt:lpstr>
      <vt:lpstr>Open Sans ExtraBold</vt:lpstr>
      <vt:lpstr>Open Sans SemiBold</vt:lpstr>
      <vt:lpstr>Palatino Linotype</vt:lpstr>
      <vt:lpstr>Wingdings</vt:lpstr>
      <vt:lpstr>Title Slides</vt:lpstr>
      <vt:lpstr>Basic</vt:lpstr>
      <vt:lpstr>Section Headers</vt:lpstr>
      <vt:lpstr>Thank You Slides</vt:lpstr>
      <vt:lpstr>Document</vt:lpstr>
      <vt:lpstr>Master of Science in European Forestry</vt:lpstr>
      <vt:lpstr>MSc in European Forestry</vt:lpstr>
      <vt:lpstr>Aim of the programme</vt:lpstr>
      <vt:lpstr>The MSc EF Consortium</vt:lpstr>
      <vt:lpstr>PowerPoint Presentation</vt:lpstr>
      <vt:lpstr>MSc European Forestry students </vt:lpstr>
      <vt:lpstr>PowerPoint Presentation</vt:lpstr>
      <vt:lpstr>PowerPoint Presentation</vt:lpstr>
      <vt:lpstr>The employability of the graduates</vt:lpstr>
      <vt:lpstr>PowerPoint Presentation</vt:lpstr>
      <vt:lpstr>PowerPoint Presentation</vt:lpstr>
      <vt:lpstr>PowerPoint Presentation</vt:lpstr>
      <vt:lpstr>PowerPoint Presentation</vt:lpstr>
      <vt:lpstr>Fees, waivers and scholarships and instructions on how to apply for admission</vt:lpstr>
      <vt:lpstr>Fees</vt:lpstr>
      <vt:lpstr>Scholarships</vt:lpstr>
      <vt:lpstr>How to apply?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MSc Degree Programmes in forest sciences</dc:title>
  <dc:creator>Marjoriitta Möttönen</dc:creator>
  <cp:lastModifiedBy>Marjoriitta Möttönen</cp:lastModifiedBy>
  <cp:revision>31</cp:revision>
  <dcterms:created xsi:type="dcterms:W3CDTF">2020-12-04T14:05:59Z</dcterms:created>
  <dcterms:modified xsi:type="dcterms:W3CDTF">2025-11-24T09:27:08Z</dcterms:modified>
</cp:coreProperties>
</file>