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0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C020F-DEAE-A4B1-8CBF-C0C3E70E02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F3E7490F-9BB3-F20F-00B2-F9DCAAE75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F5B42D2D-00AF-1D4C-3FA1-604C412FD6A0}"/>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5" name="Footer Placeholder 4">
            <a:extLst>
              <a:ext uri="{FF2B5EF4-FFF2-40B4-BE49-F238E27FC236}">
                <a16:creationId xmlns:a16="http://schemas.microsoft.com/office/drawing/2014/main" id="{A090A5D8-0AF0-1B08-2595-9FBF6A692CA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1B64C69-70E1-406E-13B3-A6FCC12D1E05}"/>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377483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1D4F3-B6FD-B802-3447-2609136F2FB1}"/>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0445D43B-F5D7-21DE-2E7A-BFD98F4690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30EC1ED-1DF5-FF7C-F379-C46EBC998D25}"/>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5" name="Footer Placeholder 4">
            <a:extLst>
              <a:ext uri="{FF2B5EF4-FFF2-40B4-BE49-F238E27FC236}">
                <a16:creationId xmlns:a16="http://schemas.microsoft.com/office/drawing/2014/main" id="{D96D03A0-0C82-5C7F-AF92-F161EC4C32A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C9C33EE-DD2F-C31A-DC52-EDF210669EE1}"/>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393358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DAF32E-5501-1902-A22B-1A0A6D3EF7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ADD1714D-CF3E-A809-D8D9-6859279014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FFE887FA-B7D8-4E46-E6CD-EA971E085473}"/>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5" name="Footer Placeholder 4">
            <a:extLst>
              <a:ext uri="{FF2B5EF4-FFF2-40B4-BE49-F238E27FC236}">
                <a16:creationId xmlns:a16="http://schemas.microsoft.com/office/drawing/2014/main" id="{94256B34-681A-7DC0-D093-D5DBB6FB376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CE626DA7-0B0C-C2E1-F6BD-603BA33BC583}"/>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274275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99A8-5E00-E2E9-5EEA-0AA05C36F7CE}"/>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EC8F35AE-E9C9-21A6-70F2-C3726A90BC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9EC5A52-FB52-7991-6647-46B0B07E5947}"/>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5" name="Footer Placeholder 4">
            <a:extLst>
              <a:ext uri="{FF2B5EF4-FFF2-40B4-BE49-F238E27FC236}">
                <a16:creationId xmlns:a16="http://schemas.microsoft.com/office/drawing/2014/main" id="{A1CD7A07-E27E-5BB5-4E91-58C8DEF0B0D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CA1B372-E75F-6F17-EC63-311AF90EB9B3}"/>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1886170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72789-39B9-9FAF-37C8-E2C66DECA8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18DE48E7-46B7-AA74-7687-3E4146CE87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CA3A30-3526-C542-D703-4E1D48DE0096}"/>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5" name="Footer Placeholder 4">
            <a:extLst>
              <a:ext uri="{FF2B5EF4-FFF2-40B4-BE49-F238E27FC236}">
                <a16:creationId xmlns:a16="http://schemas.microsoft.com/office/drawing/2014/main" id="{A03623F8-7958-2A80-2821-B3A680C99F8C}"/>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0BB1E199-C510-D10E-4A44-250E1D8E4FD6}"/>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290909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8126C-FD08-2C06-B9AD-AA59818BE4A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51E16798-0C3E-37DD-0B67-4972883CC7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FA82031B-947F-0AF7-3C3C-2A5982C522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29404DC0-4724-3F64-B460-6DBEB56B0EF0}"/>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6" name="Footer Placeholder 5">
            <a:extLst>
              <a:ext uri="{FF2B5EF4-FFF2-40B4-BE49-F238E27FC236}">
                <a16:creationId xmlns:a16="http://schemas.microsoft.com/office/drawing/2014/main" id="{8FCB3933-DC12-603A-1984-9E43A71F939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C04A1F2A-C237-9525-0986-6243F33E01D5}"/>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385966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446F6-4840-BDDD-F179-71993AE1D4A1}"/>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632738C4-81E1-897B-F058-A3F5528CD0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AFF089-3894-9095-4D2B-BDCA5165A1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50314907-1B9A-F04C-FE61-447F3C8DED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FE8A78-F509-1DC8-67BD-1AB7F44C40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2FA56103-A560-53C0-83B7-1801BC153228}"/>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8" name="Footer Placeholder 7">
            <a:extLst>
              <a:ext uri="{FF2B5EF4-FFF2-40B4-BE49-F238E27FC236}">
                <a16:creationId xmlns:a16="http://schemas.microsoft.com/office/drawing/2014/main" id="{DC5E381C-18F4-4F6F-87AE-E93DF3368D3D}"/>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01BA9979-2BD4-BC3F-7782-928B0894EC21}"/>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132706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1D365-5F3E-0F91-0F5F-70739A10988F}"/>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747EFF32-6EF2-07FB-CEDA-1E6DC2A1A4EB}"/>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4" name="Footer Placeholder 3">
            <a:extLst>
              <a:ext uri="{FF2B5EF4-FFF2-40B4-BE49-F238E27FC236}">
                <a16:creationId xmlns:a16="http://schemas.microsoft.com/office/drawing/2014/main" id="{DB58ABB4-5011-C12D-CC93-85796E4C4B67}"/>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E286CDCA-1D50-DE36-932D-01EAABDF00EB}"/>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2204890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37AFAB-DF15-9AB7-9149-8B4A744B5D70}"/>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3" name="Footer Placeholder 2">
            <a:extLst>
              <a:ext uri="{FF2B5EF4-FFF2-40B4-BE49-F238E27FC236}">
                <a16:creationId xmlns:a16="http://schemas.microsoft.com/office/drawing/2014/main" id="{4540ABB0-8798-E240-1CA1-E4981FB1647E}"/>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781CE78F-8023-6E68-45D2-01B942C5B5A0}"/>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304714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63C8-9723-C8C8-8B68-C3C36DF7B7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8B2179C7-CE29-C1DE-AE99-769022C09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14979018-E45C-E3CA-2837-FE4298739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4CAB3-762C-54FA-42B4-A637C3B1B8BC}"/>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6" name="Footer Placeholder 5">
            <a:extLst>
              <a:ext uri="{FF2B5EF4-FFF2-40B4-BE49-F238E27FC236}">
                <a16:creationId xmlns:a16="http://schemas.microsoft.com/office/drawing/2014/main" id="{A0140024-45BE-4F88-0013-C7F7F83CD105}"/>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0DD8BB3E-D807-C984-540A-BE99F66D7CA7}"/>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314082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4E14-B689-98A9-6F2E-27C94DED9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0FD67F86-5362-EA38-0615-23DF308A2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2A460D7D-6D94-A65D-36F6-790A84EDC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213EA0-DDC8-7EAD-111E-8CCB7561881A}"/>
              </a:ext>
            </a:extLst>
          </p:cNvPr>
          <p:cNvSpPr>
            <a:spLocks noGrp="1"/>
          </p:cNvSpPr>
          <p:nvPr>
            <p:ph type="dt" sz="half" idx="10"/>
          </p:nvPr>
        </p:nvSpPr>
        <p:spPr/>
        <p:txBody>
          <a:bodyPr/>
          <a:lstStyle/>
          <a:p>
            <a:fld id="{78D77149-24E2-432E-B789-ACB47CCD00A6}" type="datetimeFigureOut">
              <a:rPr lang="fi-FI" smtClean="0"/>
              <a:t>2.12.2022</a:t>
            </a:fld>
            <a:endParaRPr lang="fi-FI"/>
          </a:p>
        </p:txBody>
      </p:sp>
      <p:sp>
        <p:nvSpPr>
          <p:cNvPr id="6" name="Footer Placeholder 5">
            <a:extLst>
              <a:ext uri="{FF2B5EF4-FFF2-40B4-BE49-F238E27FC236}">
                <a16:creationId xmlns:a16="http://schemas.microsoft.com/office/drawing/2014/main" id="{218A35AA-D64B-B258-88D2-FA969E8F2F8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D6BDA708-A4CF-7578-F750-7F65B2837BD6}"/>
              </a:ext>
            </a:extLst>
          </p:cNvPr>
          <p:cNvSpPr>
            <a:spLocks noGrp="1"/>
          </p:cNvSpPr>
          <p:nvPr>
            <p:ph type="sldNum" sz="quarter" idx="12"/>
          </p:nvPr>
        </p:nvSpPr>
        <p:spPr/>
        <p:txBody>
          <a:bodyPr/>
          <a:lstStyle/>
          <a:p>
            <a:fld id="{294C0F14-914F-4448-9816-B0C1A4BC2E41}" type="slidenum">
              <a:rPr lang="fi-FI" smtClean="0"/>
              <a:t>‹#›</a:t>
            </a:fld>
            <a:endParaRPr lang="fi-FI"/>
          </a:p>
        </p:txBody>
      </p:sp>
    </p:spTree>
    <p:extLst>
      <p:ext uri="{BB962C8B-B14F-4D97-AF65-F5344CB8AC3E}">
        <p14:creationId xmlns:p14="http://schemas.microsoft.com/office/powerpoint/2010/main" val="111347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2C1948-F1E1-49FF-4B9B-F6441CAF87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6F601F40-D3B9-4D45-2A6A-6109D7FFE2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746F636-D50C-F9AB-3371-1A7C99FA7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77149-24E2-432E-B789-ACB47CCD00A6}" type="datetimeFigureOut">
              <a:rPr lang="fi-FI" smtClean="0"/>
              <a:t>2.12.2022</a:t>
            </a:fld>
            <a:endParaRPr lang="fi-FI"/>
          </a:p>
        </p:txBody>
      </p:sp>
      <p:sp>
        <p:nvSpPr>
          <p:cNvPr id="5" name="Footer Placeholder 4">
            <a:extLst>
              <a:ext uri="{FF2B5EF4-FFF2-40B4-BE49-F238E27FC236}">
                <a16:creationId xmlns:a16="http://schemas.microsoft.com/office/drawing/2014/main" id="{7B84BB88-3C63-C84B-8EA6-736C9B42F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16A30107-5C3C-8A48-12D8-65B254FEFD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C0F14-914F-4448-9816-B0C1A4BC2E41}" type="slidenum">
              <a:rPr lang="fi-FI" smtClean="0"/>
              <a:t>‹#›</a:t>
            </a:fld>
            <a:endParaRPr lang="fi-FI"/>
          </a:p>
        </p:txBody>
      </p:sp>
    </p:spTree>
    <p:extLst>
      <p:ext uri="{BB962C8B-B14F-4D97-AF65-F5344CB8AC3E}">
        <p14:creationId xmlns:p14="http://schemas.microsoft.com/office/powerpoint/2010/main" val="3658344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AED4ACC-495A-7E75-6012-0E3A28F85B53}"/>
              </a:ext>
            </a:extLst>
          </p:cNvPr>
          <p:cNvSpPr>
            <a:spLocks noGrp="1"/>
          </p:cNvSpPr>
          <p:nvPr>
            <p:ph type="title"/>
          </p:nvPr>
        </p:nvSpPr>
        <p:spPr>
          <a:xfrm>
            <a:off x="838200" y="585216"/>
            <a:ext cx="10515600" cy="1325563"/>
          </a:xfrm>
        </p:spPr>
        <p:txBody>
          <a:bodyPr>
            <a:normAutofit/>
          </a:bodyPr>
          <a:lstStyle/>
          <a:p>
            <a:pPr algn="ctr"/>
            <a:r>
              <a:rPr lang="fi-FI" sz="3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Sosiologian opetusta ja tutkimusta Joensuussa 1972 – 2022</a:t>
            </a:r>
          </a:p>
        </p:txBody>
      </p:sp>
      <p:pic>
        <p:nvPicPr>
          <p:cNvPr id="7" name="Content Placeholder 6" descr="A picture containing text&#10;&#10;Description automatically generated">
            <a:extLst>
              <a:ext uri="{FF2B5EF4-FFF2-40B4-BE49-F238E27FC236}">
                <a16:creationId xmlns:a16="http://schemas.microsoft.com/office/drawing/2014/main" id="{0FD5B167-DCC1-DB23-3B87-958BD5B6D2C2}"/>
              </a:ext>
            </a:extLst>
          </p:cNvPr>
          <p:cNvPicPr>
            <a:picLocks noChangeAspect="1"/>
          </p:cNvPicPr>
          <p:nvPr/>
        </p:nvPicPr>
        <p:blipFill rotWithShape="1">
          <a:blip r:embed="rId2">
            <a:extLst>
              <a:ext uri="{28A0092B-C50C-407E-A947-70E740481C1C}">
                <a14:useLocalDpi xmlns:a14="http://schemas.microsoft.com/office/drawing/2010/main" val="0"/>
              </a:ext>
            </a:extLst>
          </a:blip>
          <a:srcRect l="2810" r="26056" b="-1"/>
          <a:stretch/>
        </p:blipFill>
        <p:spPr>
          <a:xfrm>
            <a:off x="841248" y="2516777"/>
            <a:ext cx="6236208" cy="3660185"/>
          </a:xfrm>
          <a:prstGeom prst="rect">
            <a:avLst/>
          </a:prstGeom>
        </p:spPr>
      </p:pic>
      <p:sp>
        <p:nvSpPr>
          <p:cNvPr id="11" name="Content Placeholder 10">
            <a:extLst>
              <a:ext uri="{FF2B5EF4-FFF2-40B4-BE49-F238E27FC236}">
                <a16:creationId xmlns:a16="http://schemas.microsoft.com/office/drawing/2014/main" id="{F5F58103-C055-307C-2322-C253469CBB53}"/>
              </a:ext>
            </a:extLst>
          </p:cNvPr>
          <p:cNvSpPr>
            <a:spLocks noGrp="1"/>
          </p:cNvSpPr>
          <p:nvPr>
            <p:ph idx="1"/>
          </p:nvPr>
        </p:nvSpPr>
        <p:spPr>
          <a:xfrm>
            <a:off x="7294880" y="2386584"/>
            <a:ext cx="4683760" cy="4389120"/>
          </a:xfrm>
        </p:spPr>
        <p:txBody>
          <a:bodyPr anchor="ctr">
            <a:normAutofit fontScale="92500"/>
          </a:bodyPr>
          <a:lstStyle/>
          <a:p>
            <a:pPr marL="0" indent="0" algn="l">
              <a:lnSpc>
                <a:spcPct val="110000"/>
              </a:lnSpc>
              <a:spcBef>
                <a:spcPts val="0"/>
              </a:spcBef>
              <a:buNone/>
            </a:pPr>
            <a:endParaRPr lang="fi-FI" sz="16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gn="l">
              <a:lnSpc>
                <a:spcPct val="110000"/>
              </a:lnSpc>
              <a:spcBef>
                <a:spcPts val="0"/>
              </a:spcBef>
              <a:buNone/>
            </a:pPr>
            <a:r>
              <a:rPr lang="fi-FI" sz="16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”Muistan Joensuun sosiologian ’henkeä’ ja henkilöitä oppiaineen alkuvaiheista pitkälle 2000-luvulle sekä kollegana psykologian oppiaineessa että tiedekunnan dekaanina.</a:t>
            </a:r>
          </a:p>
          <a:p>
            <a:pPr marL="0" indent="0" algn="l">
              <a:lnSpc>
                <a:spcPct val="110000"/>
              </a:lnSpc>
              <a:spcBef>
                <a:spcPts val="0"/>
              </a:spcBef>
              <a:buNone/>
            </a:pPr>
            <a:r>
              <a:rPr lang="fi-FI" sz="16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Oppiaine näyttäytyi vuosikymmenestä toiseen vireänä, produktiivisena, omaleimaisena, aktiivisesti ja kriittisesti keskustelevana yhteisönä, jonka kanssa oli ilo tehdä yhteistyötä. Tieteen ja tutkimuksen ohella mieleen ovat jääneet mukavat ja virkistävät keskustelut maailman ja elämän menosta.</a:t>
            </a:r>
          </a:p>
          <a:p>
            <a:pPr marL="0" indent="0" algn="l">
              <a:lnSpc>
                <a:spcPct val="110000"/>
              </a:lnSpc>
              <a:spcBef>
                <a:spcPts val="0"/>
              </a:spcBef>
              <a:buNone/>
            </a:pPr>
            <a:r>
              <a:rPr lang="fi-FI" sz="16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Lämpimät terveiset ja onnittelut oppiaineelle. Työn iloa ja menestystä jatkossakin tutkijoille, opettajille, muulle henkilökunnalle ja opiskelijoille!”</a:t>
            </a:r>
          </a:p>
          <a:p>
            <a:pPr marL="0" indent="0" algn="l">
              <a:lnSpc>
                <a:spcPct val="110000"/>
              </a:lnSpc>
              <a:spcBef>
                <a:spcPts val="0"/>
              </a:spcBef>
              <a:buNone/>
            </a:pPr>
            <a:endParaRPr lang="fi-FI" sz="16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gn="l">
              <a:lnSpc>
                <a:spcPct val="110000"/>
              </a:lnSpc>
              <a:spcBef>
                <a:spcPts val="0"/>
              </a:spcBef>
              <a:buNone/>
            </a:pPr>
            <a:r>
              <a:rPr lang="fi-FI" sz="16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Hannu Perho, professori, emeritus</a:t>
            </a:r>
          </a:p>
          <a:p>
            <a:endParaRPr lang="en-US" sz="2200" dirty="0"/>
          </a:p>
        </p:txBody>
      </p:sp>
    </p:spTree>
    <p:extLst>
      <p:ext uri="{BB962C8B-B14F-4D97-AF65-F5344CB8AC3E}">
        <p14:creationId xmlns:p14="http://schemas.microsoft.com/office/powerpoint/2010/main" val="2885365366"/>
      </p:ext>
    </p:extLst>
  </p:cSld>
  <p:clrMapOvr>
    <a:masterClrMapping/>
  </p:clrMapOvr>
  <mc:AlternateContent xmlns:mc="http://schemas.openxmlformats.org/markup-compatibility/2006" xmlns:p14="http://schemas.microsoft.com/office/powerpoint/2010/main">
    <mc:Choice Requires="p14">
      <p:transition spd="slow" p14:dur="2000" advTm="9206"/>
    </mc:Choice>
    <mc:Fallback xmlns="">
      <p:transition spd="slow" advTm="920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694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E8294C-2254-1C0D-C72C-7257DE04A4A1}"/>
              </a:ext>
            </a:extLst>
          </p:cNvPr>
          <p:cNvSpPr>
            <a:spLocks noGrp="1"/>
          </p:cNvSpPr>
          <p:nvPr>
            <p:ph type="title"/>
          </p:nvPr>
        </p:nvSpPr>
        <p:spPr>
          <a:xfrm>
            <a:off x="524256" y="491260"/>
            <a:ext cx="6594189" cy="1625210"/>
          </a:xfrm>
        </p:spPr>
        <p:txBody>
          <a:bodyPr>
            <a:normAutofit/>
          </a:bodyPr>
          <a:lstStyle/>
          <a:p>
            <a:r>
              <a:rPr lang="fi-FI" sz="320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Sosiologian opetusta ja tutkimusta Joensuussa 1972 – 2022</a:t>
            </a:r>
            <a:endParaRPr lang="fi-FI" sz="3200" dirty="0">
              <a:solidFill>
                <a:srgbClr val="FFFFFF"/>
              </a:solidFill>
            </a:endParaRPr>
          </a:p>
        </p:txBody>
      </p:sp>
      <p:pic>
        <p:nvPicPr>
          <p:cNvPr id="4" name="Content Placeholder 6" descr="A picture containing text&#10;&#10;Description automatically generated">
            <a:extLst>
              <a:ext uri="{FF2B5EF4-FFF2-40B4-BE49-F238E27FC236}">
                <a16:creationId xmlns:a16="http://schemas.microsoft.com/office/drawing/2014/main" id="{06F6BC71-BFB6-4825-686D-B0A10D587C49}"/>
              </a:ext>
            </a:extLst>
          </p:cNvPr>
          <p:cNvPicPr>
            <a:picLocks noChangeAspect="1"/>
          </p:cNvPicPr>
          <p:nvPr/>
        </p:nvPicPr>
        <p:blipFill rotWithShape="1">
          <a:blip r:embed="rId2">
            <a:extLst>
              <a:ext uri="{28A0092B-C50C-407E-A947-70E740481C1C}">
                <a14:useLocalDpi xmlns:a14="http://schemas.microsoft.com/office/drawing/2010/main" val="0"/>
              </a:ext>
            </a:extLst>
          </a:blip>
          <a:srcRect l="20763" r="44010" b="1"/>
          <a:stretch/>
        </p:blipFill>
        <p:spPr>
          <a:xfrm>
            <a:off x="327549" y="2454903"/>
            <a:ext cx="3442801" cy="4080254"/>
          </a:xfrm>
          <a:prstGeom prst="rect">
            <a:avLst/>
          </a:prstGeom>
        </p:spPr>
      </p:pic>
      <p:pic>
        <p:nvPicPr>
          <p:cNvPr id="5" name="Content Placeholder 6" descr="A picture containing text&#10;&#10;Description automatically generated">
            <a:extLst>
              <a:ext uri="{FF2B5EF4-FFF2-40B4-BE49-F238E27FC236}">
                <a16:creationId xmlns:a16="http://schemas.microsoft.com/office/drawing/2014/main" id="{977EEF39-02C9-21FC-9F91-0E18A2E3C35F}"/>
              </a:ext>
            </a:extLst>
          </p:cNvPr>
          <p:cNvPicPr>
            <a:picLocks noChangeAspect="1"/>
          </p:cNvPicPr>
          <p:nvPr/>
        </p:nvPicPr>
        <p:blipFill rotWithShape="1">
          <a:blip r:embed="rId2">
            <a:extLst>
              <a:ext uri="{28A0092B-C50C-407E-A947-70E740481C1C}">
                <a14:useLocalDpi xmlns:a14="http://schemas.microsoft.com/office/drawing/2010/main" val="0"/>
              </a:ext>
            </a:extLst>
          </a:blip>
          <a:srcRect l="1675" r="24924" b="3"/>
          <a:stretch/>
        </p:blipFill>
        <p:spPr>
          <a:xfrm>
            <a:off x="3942260" y="2454902"/>
            <a:ext cx="3442803" cy="1958184"/>
          </a:xfrm>
          <a:prstGeom prst="rect">
            <a:avLst/>
          </a:prstGeom>
        </p:spPr>
      </p:pic>
      <p:pic>
        <p:nvPicPr>
          <p:cNvPr id="6" name="Content Placeholder 6" descr="A picture containing text&#10;&#10;Description automatically generated">
            <a:extLst>
              <a:ext uri="{FF2B5EF4-FFF2-40B4-BE49-F238E27FC236}">
                <a16:creationId xmlns:a16="http://schemas.microsoft.com/office/drawing/2014/main" id="{FC85D7C3-BC68-4BC8-9103-4FC57870A101}"/>
              </a:ext>
            </a:extLst>
          </p:cNvPr>
          <p:cNvPicPr>
            <a:picLocks noChangeAspect="1"/>
          </p:cNvPicPr>
          <p:nvPr/>
        </p:nvPicPr>
        <p:blipFill rotWithShape="1">
          <a:blip r:embed="rId2">
            <a:extLst>
              <a:ext uri="{28A0092B-C50C-407E-A947-70E740481C1C}">
                <a14:useLocalDpi xmlns:a14="http://schemas.microsoft.com/office/drawing/2010/main" val="0"/>
              </a:ext>
            </a:extLst>
          </a:blip>
          <a:srcRect l="1602" r="24845" b="-4"/>
          <a:stretch/>
        </p:blipFill>
        <p:spPr>
          <a:xfrm>
            <a:off x="3941061" y="4572285"/>
            <a:ext cx="3447288" cy="1956816"/>
          </a:xfrm>
          <a:prstGeom prst="rect">
            <a:avLst/>
          </a:prstGeom>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967C6AE-3359-7B7B-9DD8-C0749BE424AC}"/>
              </a:ext>
            </a:extLst>
          </p:cNvPr>
          <p:cNvSpPr>
            <a:spLocks noGrp="1"/>
          </p:cNvSpPr>
          <p:nvPr>
            <p:ph idx="1"/>
          </p:nvPr>
        </p:nvSpPr>
        <p:spPr>
          <a:xfrm>
            <a:off x="7957973" y="763523"/>
            <a:ext cx="3511296" cy="5330952"/>
          </a:xfrm>
        </p:spPr>
        <p:txBody>
          <a:bodyPr anchor="ctr">
            <a:normAutofit/>
          </a:bodyPr>
          <a:lstStyle/>
          <a:p>
            <a:pPr marL="0" indent="0">
              <a:buNone/>
            </a:pPr>
            <a:r>
              <a:rPr lang="fi-FI" sz="2200" b="0" i="0" dirty="0">
                <a:solidFill>
                  <a:srgbClr val="FFFFFF"/>
                </a:solidFill>
                <a:effectLst/>
                <a:latin typeface="Calibri" panose="020F0502020204030204" pitchFamily="34" charset="0"/>
              </a:rPr>
              <a:t>”Hauskoja sosiologian 50-vuotispäiviä teille sinne Joensuuhun, onnittelen syvästi; Joensuun sosiologit ja kasvatussosiologit ovat olleet merkittävä asia koko akateemisen urani aikana. Lämmin ajatus sinne.”</a:t>
            </a:r>
          </a:p>
          <a:p>
            <a:endParaRPr lang="fi-FI" sz="2200" b="0" i="0" dirty="0">
              <a:solidFill>
                <a:srgbClr val="FFFFFF"/>
              </a:solidFill>
              <a:effectLst/>
              <a:latin typeface="Calibri" panose="020F0502020204030204" pitchFamily="34" charset="0"/>
            </a:endParaRPr>
          </a:p>
          <a:p>
            <a:pPr marL="0" indent="0">
              <a:buNone/>
            </a:pPr>
            <a:r>
              <a:rPr lang="fi-FI" sz="2200" dirty="0">
                <a:solidFill>
                  <a:srgbClr val="FFFFFF"/>
                </a:solidFill>
                <a:latin typeface="Calibri" panose="020F0502020204030204" pitchFamily="34" charset="0"/>
              </a:rPr>
              <a:t>Tarja Tolonen, HY</a:t>
            </a:r>
          </a:p>
          <a:p>
            <a:pPr marL="0" indent="0">
              <a:buNone/>
            </a:pPr>
            <a:endParaRPr lang="fi-FI" sz="2200" dirty="0">
              <a:solidFill>
                <a:srgbClr val="FFFFFF"/>
              </a:solidFill>
              <a:latin typeface="Calibri" panose="020F0502020204030204" pitchFamily="34" charset="0"/>
            </a:endParaRPr>
          </a:p>
        </p:txBody>
      </p:sp>
    </p:spTree>
    <p:extLst>
      <p:ext uri="{BB962C8B-B14F-4D97-AF65-F5344CB8AC3E}">
        <p14:creationId xmlns:p14="http://schemas.microsoft.com/office/powerpoint/2010/main" val="184325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1FA220-20D5-73EC-5E66-29AFD250E4D0}"/>
              </a:ext>
            </a:extLst>
          </p:cNvPr>
          <p:cNvSpPr>
            <a:spLocks noGrp="1"/>
          </p:cNvSpPr>
          <p:nvPr>
            <p:ph type="title"/>
          </p:nvPr>
        </p:nvSpPr>
        <p:spPr>
          <a:xfrm>
            <a:off x="838200" y="585216"/>
            <a:ext cx="10515600" cy="1325563"/>
          </a:xfrm>
        </p:spPr>
        <p:txBody>
          <a:bodyPr>
            <a:normAutofit/>
          </a:bodyPr>
          <a:lstStyle/>
          <a:p>
            <a:pPr algn="ctr"/>
            <a:r>
              <a:rPr lang="fi-FI" sz="3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Sosiologian opetusta ja tutkimusta Joensuussa 1972 – 2022</a:t>
            </a:r>
            <a:endParaRPr lang="fi-FI" sz="3200" dirty="0">
              <a:solidFill>
                <a:schemeClr val="bg1"/>
              </a:solidFill>
            </a:endParaRPr>
          </a:p>
        </p:txBody>
      </p:sp>
      <p:pic>
        <p:nvPicPr>
          <p:cNvPr id="4" name="Content Placeholder 6" descr="A picture containing text&#10;&#10;Description automatically generated">
            <a:extLst>
              <a:ext uri="{FF2B5EF4-FFF2-40B4-BE49-F238E27FC236}">
                <a16:creationId xmlns:a16="http://schemas.microsoft.com/office/drawing/2014/main" id="{4A10301D-CA37-994C-11D5-00F263065200}"/>
              </a:ext>
            </a:extLst>
          </p:cNvPr>
          <p:cNvPicPr>
            <a:picLocks noChangeAspect="1"/>
          </p:cNvPicPr>
          <p:nvPr/>
        </p:nvPicPr>
        <p:blipFill rotWithShape="1">
          <a:blip r:embed="rId2">
            <a:extLst>
              <a:ext uri="{28A0092B-C50C-407E-A947-70E740481C1C}">
                <a14:useLocalDpi xmlns:a14="http://schemas.microsoft.com/office/drawing/2010/main" val="0"/>
              </a:ext>
            </a:extLst>
          </a:blip>
          <a:srcRect l="2810" r="26056" b="-1"/>
          <a:stretch/>
        </p:blipFill>
        <p:spPr>
          <a:xfrm>
            <a:off x="841248" y="2516777"/>
            <a:ext cx="6236208" cy="3660185"/>
          </a:xfrm>
          <a:prstGeom prst="rect">
            <a:avLst/>
          </a:prstGeom>
        </p:spPr>
      </p:pic>
      <p:sp>
        <p:nvSpPr>
          <p:cNvPr id="3" name="Content Placeholder 2">
            <a:extLst>
              <a:ext uri="{FF2B5EF4-FFF2-40B4-BE49-F238E27FC236}">
                <a16:creationId xmlns:a16="http://schemas.microsoft.com/office/drawing/2014/main" id="{FCE4C588-F631-DEEC-931E-72CDF0E8E9F2}"/>
              </a:ext>
            </a:extLst>
          </p:cNvPr>
          <p:cNvSpPr>
            <a:spLocks noGrp="1"/>
          </p:cNvSpPr>
          <p:nvPr>
            <p:ph idx="1"/>
          </p:nvPr>
        </p:nvSpPr>
        <p:spPr>
          <a:xfrm>
            <a:off x="7732776" y="2612599"/>
            <a:ext cx="3803904" cy="3660185"/>
          </a:xfrm>
        </p:spPr>
        <p:txBody>
          <a:bodyPr anchor="ctr">
            <a:normAutofit/>
          </a:bodyPr>
          <a:lstStyle/>
          <a:p>
            <a:pPr marL="0" indent="0">
              <a:buNone/>
            </a:pPr>
            <a:r>
              <a:rPr lang="fi-FI" sz="2000" b="0" i="0" dirty="0">
                <a:effectLst/>
                <a:latin typeface="Open Sans" panose="020B0606030504020204" pitchFamily="34" charset="0"/>
                <a:ea typeface="Open Sans" panose="020B0606030504020204" pitchFamily="34" charset="0"/>
                <a:cs typeface="Open Sans" panose="020B0606030504020204" pitchFamily="34" charset="0"/>
              </a:rPr>
              <a:t>”Onnea 50-vuotiaalle. Sosiologian laitos opetti minulle sen, että edes tällaisessa yhteydessä minkään eväsmetaforan käyttäminen ei ole suotavaa. Opin sosiologian laitoksella paljon tärkeitä asioita hyvässä seurassa ja opetuksessa. Enkä ole unohtanut niitä vieläkään.”</a:t>
            </a:r>
          </a:p>
          <a:p>
            <a:pPr marL="0" indent="0">
              <a:buNone/>
            </a:pPr>
            <a:endParaRPr lang="fi-FI" sz="2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fi-FI" sz="2000" dirty="0">
                <a:latin typeface="Open Sans" panose="020B0606030504020204" pitchFamily="34" charset="0"/>
                <a:ea typeface="Open Sans" panose="020B0606030504020204" pitchFamily="34" charset="0"/>
                <a:cs typeface="Open Sans" panose="020B0606030504020204" pitchFamily="34" charset="0"/>
              </a:rPr>
              <a:t>Petri Paju</a:t>
            </a:r>
          </a:p>
        </p:txBody>
      </p:sp>
    </p:spTree>
    <p:extLst>
      <p:ext uri="{BB962C8B-B14F-4D97-AF65-F5344CB8AC3E}">
        <p14:creationId xmlns:p14="http://schemas.microsoft.com/office/powerpoint/2010/main" val="356499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16747-7CEE-1EC0-8FB4-65D1FAAC6611}"/>
              </a:ext>
            </a:extLst>
          </p:cNvPr>
          <p:cNvSpPr>
            <a:spLocks noGrp="1"/>
          </p:cNvSpPr>
          <p:nvPr>
            <p:ph type="title"/>
          </p:nvPr>
        </p:nvSpPr>
        <p:spPr>
          <a:xfrm>
            <a:off x="4965430" y="629267"/>
            <a:ext cx="6586491" cy="1179214"/>
          </a:xfrm>
        </p:spPr>
        <p:txBody>
          <a:bodyPr>
            <a:normAutofit fontScale="90000"/>
          </a:bodyPr>
          <a:lstStyle/>
          <a:p>
            <a:r>
              <a:rPr lang="fi-FI" sz="3200" dirty="0">
                <a:latin typeface="Open Sans ExtraBold" panose="020B0906030804020204" pitchFamily="34" charset="0"/>
                <a:ea typeface="Open Sans ExtraBold" panose="020B0906030804020204" pitchFamily="34" charset="0"/>
                <a:cs typeface="Open Sans ExtraBold" panose="020B0906030804020204" pitchFamily="34" charset="0"/>
              </a:rPr>
              <a:t>Sosiologian opetusta ja tutkimusta Joensuussa 1972-2022</a:t>
            </a:r>
          </a:p>
        </p:txBody>
      </p:sp>
      <p:sp>
        <p:nvSpPr>
          <p:cNvPr id="3" name="Content Placeholder 2">
            <a:extLst>
              <a:ext uri="{FF2B5EF4-FFF2-40B4-BE49-F238E27FC236}">
                <a16:creationId xmlns:a16="http://schemas.microsoft.com/office/drawing/2014/main" id="{2650EF8C-2B0C-2F02-B401-B5405ECD62C5}"/>
              </a:ext>
            </a:extLst>
          </p:cNvPr>
          <p:cNvSpPr>
            <a:spLocks noGrp="1"/>
          </p:cNvSpPr>
          <p:nvPr>
            <p:ph idx="1"/>
          </p:nvPr>
        </p:nvSpPr>
        <p:spPr>
          <a:xfrm>
            <a:off x="4965431" y="1808481"/>
            <a:ext cx="6982729" cy="5049519"/>
          </a:xfrm>
        </p:spPr>
        <p:txBody>
          <a:bodyPr>
            <a:normAutofit/>
          </a:bodyPr>
          <a:lstStyle/>
          <a:p>
            <a:pPr marL="0" indent="0">
              <a:spcBef>
                <a:spcPts val="0"/>
              </a:spcBef>
              <a:buNone/>
            </a:pPr>
            <a:r>
              <a:rPr lang="fi-FI" sz="1800" b="0" i="0" dirty="0">
                <a:effectLst/>
                <a:latin typeface="Open Sans" panose="020B0606030504020204" pitchFamily="34" charset="0"/>
                <a:ea typeface="Open Sans" panose="020B0606030504020204" pitchFamily="34" charset="0"/>
                <a:cs typeface="Open Sans" panose="020B0606030504020204" pitchFamily="34" charset="0"/>
              </a:rPr>
              <a:t>”Nuorisotutkimusseura ja Nuorisotutkimusverkosto onnittelevat Joensuussa menestyksellisesti jo 50 vuoden ajan toteutettua sosiologian opetusta ja tutkimusta! Yhteistyö on ollut moninaista nuorisotutkimuksen alueella, ja sen tuloksena on toteutunut moninaisia yhteiskunnallisesti</a:t>
            </a:r>
          </a:p>
          <a:p>
            <a:pPr marL="0" indent="0">
              <a:spcBef>
                <a:spcPts val="0"/>
              </a:spcBef>
              <a:buNone/>
            </a:pPr>
            <a:r>
              <a:rPr lang="fi-FI" sz="1800" b="0" i="0" dirty="0">
                <a:effectLst/>
                <a:latin typeface="Open Sans" panose="020B0606030504020204" pitchFamily="34" charset="0"/>
                <a:ea typeface="Open Sans" panose="020B0606030504020204" pitchFamily="34" charset="0"/>
                <a:cs typeface="Open Sans" panose="020B0606030504020204" pitchFamily="34" charset="0"/>
              </a:rPr>
              <a:t>tärkeitä tutkimushankkeita ja erilaisia niin nuorisotutkimuksellisia kuin muitakin inspiroivia tieteellisiä tapahtumia vuosien varrella.  Moni nuorisotutkija on saanut vankan perustan tutkimustyölleen sosiologian opinnoista Joensuussa, ja siivet ovat kantaneet hienoille kansainvälisille ja kotimaisille urille.  </a:t>
            </a:r>
          </a:p>
          <a:p>
            <a:pPr marL="0" indent="0">
              <a:spcBef>
                <a:spcPts val="0"/>
              </a:spcBef>
              <a:buNone/>
            </a:pPr>
            <a:endParaRPr lang="fi-FI" sz="1800" b="0" i="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0"/>
              </a:spcBef>
              <a:buNone/>
            </a:pPr>
            <a:r>
              <a:rPr lang="fi-FI" sz="1800" b="0" i="0" dirty="0">
                <a:effectLst/>
                <a:latin typeface="Open Sans" panose="020B0606030504020204" pitchFamily="34" charset="0"/>
                <a:ea typeface="Open Sans" panose="020B0606030504020204" pitchFamily="34" charset="0"/>
                <a:cs typeface="Open Sans" panose="020B0606030504020204" pitchFamily="34" charset="0"/>
              </a:rPr>
              <a:t>Sydämelliset onnittelut menneistä saavutuksista ja parasta jatkoa tulevaisuuden työskentelyyn!”</a:t>
            </a:r>
          </a:p>
          <a:p>
            <a:pPr marL="0" indent="0">
              <a:spcBef>
                <a:spcPts val="0"/>
              </a:spcBef>
              <a:buNone/>
            </a:pPr>
            <a:r>
              <a:rPr lang="fi-FI" sz="1800" b="0" i="0" dirty="0">
                <a:effectLst/>
                <a:latin typeface="Open Sans" panose="020B0606030504020204" pitchFamily="34" charset="0"/>
                <a:ea typeface="Open Sans" panose="020B0606030504020204" pitchFamily="34" charset="0"/>
                <a:cs typeface="Open Sans" panose="020B0606030504020204" pitchFamily="34" charset="0"/>
              </a:rPr>
              <a:t> </a:t>
            </a:r>
          </a:p>
          <a:p>
            <a:pPr marL="0" indent="0">
              <a:spcBef>
                <a:spcPts val="0"/>
              </a:spcBef>
              <a:buNone/>
            </a:pPr>
            <a:r>
              <a:rPr lang="fi-FI" sz="1800" b="0" i="0" dirty="0">
                <a:effectLst/>
                <a:latin typeface="Open Sans" panose="020B0606030504020204" pitchFamily="34" charset="0"/>
                <a:ea typeface="Open Sans" panose="020B0606030504020204" pitchFamily="34" charset="0"/>
                <a:cs typeface="Open Sans" panose="020B0606030504020204" pitchFamily="34" charset="0"/>
              </a:rPr>
              <a:t>Lämpimin tervehdyksin, Sinikka Aapola-Kari</a:t>
            </a:r>
          </a:p>
          <a:p>
            <a:pPr marL="0" indent="0">
              <a:spcBef>
                <a:spcPts val="0"/>
              </a:spcBef>
              <a:buNone/>
            </a:pPr>
            <a:r>
              <a:rPr lang="fi-FI" sz="1800" b="0" i="0" dirty="0">
                <a:effectLst/>
                <a:latin typeface="Open Sans" panose="020B0606030504020204" pitchFamily="34" charset="0"/>
                <a:ea typeface="Open Sans" panose="020B0606030504020204" pitchFamily="34" charset="0"/>
                <a:cs typeface="Open Sans" panose="020B0606030504020204" pitchFamily="34" charset="0"/>
              </a:rPr>
              <a:t>Tutkimusjohtaja</a:t>
            </a:r>
          </a:p>
          <a:p>
            <a:pPr marL="0" indent="0">
              <a:spcBef>
                <a:spcPts val="0"/>
              </a:spcBef>
              <a:buNone/>
            </a:pPr>
            <a:r>
              <a:rPr lang="fi-FI" sz="1800" b="0" i="0" dirty="0">
                <a:effectLst/>
                <a:latin typeface="Open Sans" panose="020B0606030504020204" pitchFamily="34" charset="0"/>
                <a:ea typeface="Open Sans" panose="020B0606030504020204" pitchFamily="34" charset="0"/>
                <a:cs typeface="Open Sans" panose="020B0606030504020204" pitchFamily="34" charset="0"/>
              </a:rPr>
              <a:t>Nuorisotutkimusverkosto</a:t>
            </a:r>
          </a:p>
          <a:p>
            <a:endParaRPr lang="fi-FI" sz="1500" dirty="0"/>
          </a:p>
        </p:txBody>
      </p:sp>
      <p:pic>
        <p:nvPicPr>
          <p:cNvPr id="4" name="Content Placeholder 6" descr="A picture containing text&#10;&#10;Description automatically generated">
            <a:extLst>
              <a:ext uri="{FF2B5EF4-FFF2-40B4-BE49-F238E27FC236}">
                <a16:creationId xmlns:a16="http://schemas.microsoft.com/office/drawing/2014/main" id="{2AE7165C-A11D-D818-B232-686FA8CEC2A8}"/>
              </a:ext>
            </a:extLst>
          </p:cNvPr>
          <p:cNvPicPr>
            <a:picLocks noChangeAspect="1"/>
          </p:cNvPicPr>
          <p:nvPr/>
        </p:nvPicPr>
        <p:blipFill rotWithShape="1">
          <a:blip r:embed="rId2">
            <a:extLst>
              <a:ext uri="{28A0092B-C50C-407E-A947-70E740481C1C}">
                <a14:useLocalDpi xmlns:a14="http://schemas.microsoft.com/office/drawing/2010/main" val="0"/>
              </a:ext>
            </a:extLst>
          </a:blip>
          <a:srcRect l="24266" r="47513"/>
          <a:stretch/>
        </p:blipFill>
        <p:spPr>
          <a:xfrm>
            <a:off x="20" y="10"/>
            <a:ext cx="4635571" cy="6857990"/>
          </a:xfrm>
          <a:prstGeom prst="rect">
            <a:avLst/>
          </a:prstGeom>
          <a:effectLst/>
        </p:spPr>
      </p:pic>
    </p:spTree>
    <p:extLst>
      <p:ext uri="{BB962C8B-B14F-4D97-AF65-F5344CB8AC3E}">
        <p14:creationId xmlns:p14="http://schemas.microsoft.com/office/powerpoint/2010/main" val="295057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821E8-F6DA-413B-7EBA-12308314D123}"/>
              </a:ext>
            </a:extLst>
          </p:cNvPr>
          <p:cNvSpPr>
            <a:spLocks noGrp="1"/>
          </p:cNvSpPr>
          <p:nvPr>
            <p:ph idx="1"/>
          </p:nvPr>
        </p:nvSpPr>
        <p:spPr>
          <a:xfrm>
            <a:off x="4965431" y="731520"/>
            <a:ext cx="6586489" cy="5984240"/>
          </a:xfrm>
        </p:spPr>
        <p:txBody>
          <a:bodyPr>
            <a:normAutofit/>
          </a:bodyPr>
          <a:lstStyle/>
          <a:p>
            <a:pPr>
              <a:spcBef>
                <a:spcPts val="0"/>
              </a:spcBef>
            </a:pPr>
            <a:endParaRPr lang="fi-FI" sz="1300" b="1" i="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0"/>
              </a:spcBef>
              <a:buNone/>
            </a:pPr>
            <a:r>
              <a:rPr lang="fi-FI" sz="1800" i="0" dirty="0">
                <a:effectLst/>
                <a:latin typeface="Open Sans" panose="020B0606030504020204" pitchFamily="34" charset="0"/>
                <a:ea typeface="Open Sans" panose="020B0606030504020204" pitchFamily="34" charset="0"/>
                <a:cs typeface="Open Sans" panose="020B0606030504020204" pitchFamily="34" charset="0"/>
              </a:rPr>
              <a:t>”Syksyllä 1994 sosiologian opinnot aloittaneista muodostui 8 hengen ystäväporukka, joka kokoontuu edelleen vuosittain. Opiskeluaika on jäänyt mieleen paitsi yhteisistä illanvietoista, myös ilmiöiden sosiologisista pohdinnoista, erilaisten asioita selittävien teorioiden opiskelusta ja yhteiskunnan ja muun maailman menon ihmettelystä.</a:t>
            </a:r>
          </a:p>
          <a:p>
            <a:pPr marL="0" indent="0">
              <a:spcBef>
                <a:spcPts val="0"/>
              </a:spcBef>
              <a:buNone/>
            </a:pPr>
            <a:endParaRPr lang="fi-FI" sz="1800" i="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0"/>
              </a:spcBef>
              <a:buNone/>
            </a:pPr>
            <a:r>
              <a:rPr lang="fi-FI" sz="1800" i="0" dirty="0">
                <a:effectLst/>
                <a:latin typeface="Open Sans" panose="020B0606030504020204" pitchFamily="34" charset="0"/>
                <a:ea typeface="Open Sans" panose="020B0606030504020204" pitchFamily="34" charset="0"/>
                <a:cs typeface="Open Sans" panose="020B0606030504020204" pitchFamily="34" charset="0"/>
              </a:rPr>
              <a:t>Sosiologian opiskelu on antanut meille hyvän pohjan ammatilliseen kasvuun ja elinikäiseen oppimiseenkin. Moni meistä on löytänyt uransa koulutuksen, ohjauksen, muun työn kehittämisen ja tutkimuksenkin alalta ja moni on työn ohella tehnyt lisäopintoja omaan työhönsä liittyen. Jos meidän polkujamme katsoo sosiologisten "lasien" läpi, näkee yhdistävänä tekijänä sosiologian opiskelun silloisessa Joensuun yliopistossa.”</a:t>
            </a:r>
          </a:p>
          <a:p>
            <a:pPr>
              <a:spcBef>
                <a:spcPts val="0"/>
              </a:spcBef>
            </a:pPr>
            <a:endParaRPr lang="fi-FI" sz="1800" i="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0"/>
              </a:spcBef>
              <a:buNone/>
            </a:pPr>
            <a:r>
              <a:rPr lang="fi-FI" sz="1800" i="0" dirty="0">
                <a:effectLst/>
                <a:latin typeface="Open Sans" panose="020B0606030504020204" pitchFamily="34" charset="0"/>
                <a:ea typeface="Open Sans" panose="020B0606030504020204" pitchFamily="34" charset="0"/>
                <a:cs typeface="Open Sans" panose="020B0606030504020204" pitchFamily="34" charset="0"/>
              </a:rPr>
              <a:t>Lämmin kiitos kiinnostavista vuosista kaikille meitä sosiologiseen ajatteluun opastaneille ja onnea Joensuun 50-vuotiaalle sosiologialle toivottavat: </a:t>
            </a:r>
          </a:p>
          <a:p>
            <a:pPr marL="0" indent="0">
              <a:spcBef>
                <a:spcPts val="0"/>
              </a:spcBef>
              <a:buNone/>
            </a:pPr>
            <a:endParaRPr lang="fi-FI" sz="1800" i="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0"/>
              </a:spcBef>
              <a:buNone/>
            </a:pPr>
            <a:r>
              <a:rPr lang="fi-FI" sz="1800" i="0" dirty="0">
                <a:effectLst/>
                <a:latin typeface="Open Sans" panose="020B0606030504020204" pitchFamily="34" charset="0"/>
                <a:ea typeface="Open Sans" panose="020B0606030504020204" pitchFamily="34" charset="0"/>
                <a:cs typeface="Open Sans" panose="020B0606030504020204" pitchFamily="34" charset="0"/>
              </a:rPr>
              <a:t>Virpi Avikainen, Anne Gustafsson-Pesonen, Katri Heikkilä, Sari Karhu, Marleena Laakso, Marjaana Mukkala, Sini Perho ja Suvi Pikkusaari</a:t>
            </a:r>
          </a:p>
          <a:p>
            <a:endParaRPr lang="fi-FI" sz="1300" dirty="0"/>
          </a:p>
        </p:txBody>
      </p:sp>
      <p:pic>
        <p:nvPicPr>
          <p:cNvPr id="4" name="Content Placeholder 6" descr="A picture containing text&#10;&#10;Description automatically generated">
            <a:extLst>
              <a:ext uri="{FF2B5EF4-FFF2-40B4-BE49-F238E27FC236}">
                <a16:creationId xmlns:a16="http://schemas.microsoft.com/office/drawing/2014/main" id="{C0F77712-57C5-950F-5BEB-C62A45240DC9}"/>
              </a:ext>
            </a:extLst>
          </p:cNvPr>
          <p:cNvPicPr>
            <a:picLocks noChangeAspect="1"/>
          </p:cNvPicPr>
          <p:nvPr/>
        </p:nvPicPr>
        <p:blipFill rotWithShape="1">
          <a:blip r:embed="rId2">
            <a:extLst>
              <a:ext uri="{28A0092B-C50C-407E-A947-70E740481C1C}">
                <a14:useLocalDpi xmlns:a14="http://schemas.microsoft.com/office/drawing/2010/main" val="0"/>
              </a:ext>
            </a:extLst>
          </a:blip>
          <a:srcRect l="24266" r="47513"/>
          <a:stretch/>
        </p:blipFill>
        <p:spPr>
          <a:xfrm>
            <a:off x="20" y="10"/>
            <a:ext cx="4635571" cy="6857990"/>
          </a:xfrm>
          <a:prstGeom prst="rect">
            <a:avLst/>
          </a:prstGeom>
          <a:effectLst/>
        </p:spPr>
      </p:pic>
    </p:spTree>
    <p:extLst>
      <p:ext uri="{BB962C8B-B14F-4D97-AF65-F5344CB8AC3E}">
        <p14:creationId xmlns:p14="http://schemas.microsoft.com/office/powerpoint/2010/main" val="221319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5616-E21A-A0F5-2C2B-0785FA63BF15}"/>
              </a:ext>
            </a:extLst>
          </p:cNvPr>
          <p:cNvSpPr>
            <a:spLocks noGrp="1"/>
          </p:cNvSpPr>
          <p:nvPr>
            <p:ph type="title"/>
          </p:nvPr>
        </p:nvSpPr>
        <p:spPr>
          <a:xfrm flipH="1">
            <a:off x="232880" y="3710613"/>
            <a:ext cx="2767173" cy="2452687"/>
          </a:xfrm>
        </p:spPr>
        <p:txBody>
          <a:bodyPr anchor="ctr">
            <a:normAutofit/>
          </a:bodyPr>
          <a:lstStyle/>
          <a:p>
            <a:r>
              <a:rPr lang="fi-FI" sz="2400" dirty="0">
                <a:latin typeface="Open Sans ExtraBold" panose="020B0906030804020204" pitchFamily="34" charset="0"/>
                <a:ea typeface="Open Sans ExtraBold" panose="020B0906030804020204" pitchFamily="34" charset="0"/>
                <a:cs typeface="Open Sans ExtraBold" panose="020B0906030804020204" pitchFamily="34" charset="0"/>
              </a:rPr>
              <a:t>Sosiologian opetusta ja tutkimusta Joensuussa 1972 - 2022</a:t>
            </a:r>
          </a:p>
        </p:txBody>
      </p:sp>
      <p:pic>
        <p:nvPicPr>
          <p:cNvPr id="4" name="Content Placeholder 6" descr="A picture containing text&#10;&#10;Description automatically generated">
            <a:extLst>
              <a:ext uri="{FF2B5EF4-FFF2-40B4-BE49-F238E27FC236}">
                <a16:creationId xmlns:a16="http://schemas.microsoft.com/office/drawing/2014/main" id="{1DB75AA1-937A-D697-761D-80167AEB0B47}"/>
              </a:ext>
            </a:extLst>
          </p:cNvPr>
          <p:cNvPicPr>
            <a:picLocks noChangeAspect="1"/>
          </p:cNvPicPr>
          <p:nvPr/>
        </p:nvPicPr>
        <p:blipFill rotWithShape="1">
          <a:blip r:embed="rId2">
            <a:extLst>
              <a:ext uri="{28A0092B-C50C-407E-A947-70E740481C1C}">
                <a14:useLocalDpi xmlns:a14="http://schemas.microsoft.com/office/drawing/2010/main" val="0"/>
              </a:ext>
            </a:extLst>
          </a:blip>
          <a:srcRect t="13550" b="13553"/>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3C41CA7A-6E94-26DD-EDB8-1D92993861EA}"/>
              </a:ext>
            </a:extLst>
          </p:cNvPr>
          <p:cNvSpPr>
            <a:spLocks noGrp="1"/>
          </p:cNvSpPr>
          <p:nvPr>
            <p:ph idx="1"/>
          </p:nvPr>
        </p:nvSpPr>
        <p:spPr>
          <a:xfrm>
            <a:off x="3102796" y="3710613"/>
            <a:ext cx="8856323" cy="3542942"/>
          </a:xfrm>
        </p:spPr>
        <p:txBody>
          <a:bodyPr anchor="ctr">
            <a:normAutofit fontScale="77500" lnSpcReduction="20000"/>
          </a:bodyPr>
          <a:lstStyle/>
          <a:p>
            <a:pPr>
              <a:lnSpc>
                <a:spcPct val="110000"/>
              </a:lnSpc>
              <a:spcBef>
                <a:spcPts val="0"/>
              </a:spcBef>
            </a:pPr>
            <a:r>
              <a:rPr lang="fi-FI" sz="2300" b="0" i="0" dirty="0">
                <a:effectLst/>
                <a:latin typeface="Open Sans" panose="020B0606030504020204" pitchFamily="34" charset="0"/>
                <a:ea typeface="Open Sans" panose="020B0606030504020204" pitchFamily="34" charset="0"/>
                <a:cs typeface="Open Sans" panose="020B0606030504020204" pitchFamily="34" charset="0"/>
              </a:rPr>
              <a:t>Sydämelliset onnittelut Joensuun yliopiston ja Itä-Suomen yliopiston sosiologian oppiaine 50 vuotta ❤ !!</a:t>
            </a:r>
            <a:br>
              <a:rPr lang="fi-FI" sz="2300" b="0" i="0" dirty="0">
                <a:effectLst/>
                <a:latin typeface="Open Sans" panose="020B0606030504020204" pitchFamily="34" charset="0"/>
                <a:ea typeface="Open Sans" panose="020B0606030504020204" pitchFamily="34" charset="0"/>
                <a:cs typeface="Open Sans" panose="020B0606030504020204" pitchFamily="34" charset="0"/>
              </a:rPr>
            </a:br>
            <a:br>
              <a:rPr lang="fi-FI" sz="2300" b="0" i="0" dirty="0">
                <a:effectLst/>
                <a:latin typeface="Open Sans" panose="020B0606030504020204" pitchFamily="34" charset="0"/>
                <a:ea typeface="Open Sans" panose="020B0606030504020204" pitchFamily="34" charset="0"/>
                <a:cs typeface="Open Sans" panose="020B0606030504020204" pitchFamily="34" charset="0"/>
              </a:rPr>
            </a:br>
            <a:r>
              <a:rPr lang="fi-FI" sz="2300" b="0" i="0" dirty="0">
                <a:effectLst/>
                <a:latin typeface="Open Sans" panose="020B0606030504020204" pitchFamily="34" charset="0"/>
                <a:ea typeface="Open Sans" panose="020B0606030504020204" pitchFamily="34" charset="0"/>
                <a:cs typeface="Open Sans" panose="020B0606030504020204" pitchFamily="34" charset="0"/>
              </a:rPr>
              <a:t>Todella toivon ja odotan yhteistyötä 50+ vuotiaan oppiaineen kanssa, mm. yhteistä kirjoitusretriittiä Pohjois-Karjalassa ❤ Iloisia juhlia, paljon onnea, virtaa ja menestystä myös seuraavalle 50 vuodelle!</a:t>
            </a:r>
            <a:br>
              <a:rPr lang="fi-FI" sz="2300" b="0" i="0" dirty="0">
                <a:effectLst/>
                <a:latin typeface="Open Sans" panose="020B0606030504020204" pitchFamily="34" charset="0"/>
                <a:ea typeface="Open Sans" panose="020B0606030504020204" pitchFamily="34" charset="0"/>
                <a:cs typeface="Open Sans" panose="020B0606030504020204" pitchFamily="34" charset="0"/>
              </a:rPr>
            </a:br>
            <a:br>
              <a:rPr lang="fi-FI" sz="2300" b="0" i="0" dirty="0">
                <a:effectLst/>
                <a:latin typeface="Open Sans" panose="020B0606030504020204" pitchFamily="34" charset="0"/>
                <a:ea typeface="Open Sans" panose="020B0606030504020204" pitchFamily="34" charset="0"/>
                <a:cs typeface="Open Sans" panose="020B0606030504020204" pitchFamily="34" charset="0"/>
              </a:rPr>
            </a:br>
            <a:r>
              <a:rPr lang="fi-FI" sz="2300" b="0" i="0" dirty="0">
                <a:effectLst/>
                <a:latin typeface="Open Sans" panose="020B0606030504020204" pitchFamily="34" charset="0"/>
                <a:ea typeface="Open Sans" panose="020B0606030504020204" pitchFamily="34" charset="0"/>
                <a:cs typeface="Open Sans" panose="020B0606030504020204" pitchFamily="34" charset="0"/>
              </a:rPr>
              <a:t>Toivottaa samalla myös edustamansa organisaation puolesta</a:t>
            </a:r>
          </a:p>
          <a:p>
            <a:pPr>
              <a:lnSpc>
                <a:spcPct val="110000"/>
              </a:lnSpc>
              <a:spcBef>
                <a:spcPts val="0"/>
              </a:spcBef>
            </a:pPr>
            <a:endParaRPr lang="fi-FI" sz="2300" b="0" i="0" dirty="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10000"/>
              </a:lnSpc>
              <a:spcBef>
                <a:spcPts val="0"/>
              </a:spcBef>
              <a:buNone/>
            </a:pPr>
            <a:r>
              <a:rPr lang="fi-FI" sz="2300" b="0" dirty="0">
                <a:effectLst/>
                <a:latin typeface="Open Sans" panose="020B0606030504020204" pitchFamily="34" charset="0"/>
                <a:ea typeface="Open Sans" panose="020B0606030504020204" pitchFamily="34" charset="0"/>
                <a:cs typeface="Open Sans" panose="020B0606030504020204" pitchFamily="34" charset="0"/>
              </a:rPr>
              <a:t>Sofia Laine</a:t>
            </a:r>
            <a:endParaRPr lang="fi-FI" sz="23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10000"/>
              </a:lnSpc>
              <a:spcBef>
                <a:spcPts val="0"/>
              </a:spcBef>
              <a:buNone/>
            </a:pPr>
            <a:r>
              <a:rPr lang="fi-FI" sz="2300" b="0" i="0" u="sng" dirty="0">
                <a:effectLst/>
                <a:latin typeface="Open Sans" panose="020B0606030504020204" pitchFamily="34" charset="0"/>
                <a:ea typeface="Open Sans" panose="020B0606030504020204" pitchFamily="34" charset="0"/>
                <a:cs typeface="Open Sans" panose="020B0606030504020204" pitchFamily="34" charset="0"/>
              </a:rPr>
              <a:t>T</a:t>
            </a:r>
            <a:r>
              <a:rPr lang="fi-FI" sz="2300" b="0" i="0" dirty="0">
                <a:effectLst/>
                <a:latin typeface="Open Sans" panose="020B0606030504020204" pitchFamily="34" charset="0"/>
                <a:ea typeface="Open Sans" panose="020B0606030504020204" pitchFamily="34" charset="0"/>
                <a:cs typeface="Open Sans" panose="020B0606030504020204" pitchFamily="34" charset="0"/>
              </a:rPr>
              <a:t>utkimusprofessori (</a:t>
            </a:r>
            <a:r>
              <a:rPr lang="fi-FI" sz="2300" b="0" i="0" u="sng" dirty="0">
                <a:effectLst/>
                <a:latin typeface="Open Sans" panose="020B0606030504020204" pitchFamily="34" charset="0"/>
                <a:ea typeface="Open Sans" panose="020B0606030504020204" pitchFamily="34" charset="0"/>
                <a:cs typeface="Open Sans" panose="020B0606030504020204" pitchFamily="34" charset="0"/>
              </a:rPr>
              <a:t>Nuorisotutkimusseura</a:t>
            </a:r>
            <a:r>
              <a:rPr lang="fi-FI" sz="2300" b="0" i="0" dirty="0">
                <a:effectLst/>
                <a:latin typeface="Open Sans" panose="020B0606030504020204" pitchFamily="34" charset="0"/>
                <a:ea typeface="Open Sans" panose="020B0606030504020204" pitchFamily="34" charset="0"/>
                <a:cs typeface="Open Sans" panose="020B0606030504020204" pitchFamily="34" charset="0"/>
              </a:rPr>
              <a:t> / Nuorisotutkimusverkosto)</a:t>
            </a:r>
            <a:br>
              <a:rPr lang="fi-FI" sz="2300" b="0" i="0" dirty="0">
                <a:effectLst/>
                <a:latin typeface="Open Sans" panose="020B0606030504020204" pitchFamily="34" charset="0"/>
                <a:ea typeface="Open Sans" panose="020B0606030504020204" pitchFamily="34" charset="0"/>
                <a:cs typeface="Open Sans" panose="020B0606030504020204" pitchFamily="34" charset="0"/>
              </a:rPr>
            </a:br>
            <a:r>
              <a:rPr lang="fi-FI" sz="2300" b="0" i="0" dirty="0">
                <a:effectLst/>
                <a:latin typeface="Open Sans" panose="020B0606030504020204" pitchFamily="34" charset="0"/>
                <a:ea typeface="Open Sans" panose="020B0606030504020204" pitchFamily="34" charset="0"/>
                <a:cs typeface="Open Sans" panose="020B0606030504020204" pitchFamily="34" charset="0"/>
              </a:rPr>
              <a:t>VTT, </a:t>
            </a:r>
            <a:r>
              <a:rPr lang="fi-FI" sz="2300" b="0" i="0">
                <a:effectLst/>
                <a:latin typeface="Open Sans" panose="020B0606030504020204" pitchFamily="34" charset="0"/>
                <a:ea typeface="Open Sans" panose="020B0606030504020204" pitchFamily="34" charset="0"/>
                <a:cs typeface="Open Sans" panose="020B0606030504020204" pitchFamily="34" charset="0"/>
              </a:rPr>
              <a:t>dosentti (Tampereen </a:t>
            </a:r>
            <a:r>
              <a:rPr lang="fi-FI" sz="2300" b="0" i="0" dirty="0">
                <a:effectLst/>
                <a:latin typeface="Open Sans" panose="020B0606030504020204" pitchFamily="34" charset="0"/>
                <a:ea typeface="Open Sans" panose="020B0606030504020204" pitchFamily="34" charset="0"/>
                <a:cs typeface="Open Sans" panose="020B0606030504020204" pitchFamily="34" charset="0"/>
              </a:rPr>
              <a:t>yliopisto)</a:t>
            </a:r>
          </a:p>
          <a:p>
            <a:pPr marL="0" indent="0">
              <a:buNone/>
            </a:pPr>
            <a:br>
              <a:rPr lang="fi-FI" sz="1800" b="0" i="0" dirty="0">
                <a:effectLst/>
                <a:latin typeface="Open Sans" panose="020B0606030504020204" pitchFamily="34" charset="0"/>
                <a:ea typeface="Open Sans" panose="020B0606030504020204" pitchFamily="34" charset="0"/>
                <a:cs typeface="Open Sans" panose="020B0606030504020204" pitchFamily="34" charset="0"/>
              </a:rPr>
            </a:br>
            <a:endParaRPr lang="fi-FI" sz="1800" b="0" i="0" u="sng" dirty="0">
              <a:effectLst/>
              <a:latin typeface="Open Sans" panose="020B0606030504020204" pitchFamily="34" charset="0"/>
              <a:ea typeface="Open Sans" panose="020B0606030504020204" pitchFamily="34" charset="0"/>
              <a:cs typeface="Open Sans" panose="020B0606030504020204" pitchFamily="34" charset="0"/>
            </a:endParaRPr>
          </a:p>
          <a:p>
            <a:endParaRPr lang="fi-FI" sz="1100" dirty="0"/>
          </a:p>
        </p:txBody>
      </p:sp>
    </p:spTree>
    <p:extLst>
      <p:ext uri="{BB962C8B-B14F-4D97-AF65-F5344CB8AC3E}">
        <p14:creationId xmlns:p14="http://schemas.microsoft.com/office/powerpoint/2010/main" val="3809032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489</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Open Sans</vt:lpstr>
      <vt:lpstr>Open Sans ExtraBold</vt:lpstr>
      <vt:lpstr>Office Theme</vt:lpstr>
      <vt:lpstr>Sosiologian opetusta ja tutkimusta Joensuussa 1972 – 2022</vt:lpstr>
      <vt:lpstr>Sosiologian opetusta ja tutkimusta Joensuussa 1972 – 2022</vt:lpstr>
      <vt:lpstr>Sosiologian opetusta ja tutkimusta Joensuussa 1972 – 2022</vt:lpstr>
      <vt:lpstr>Sosiologian opetusta ja tutkimusta Joensuussa 1972-2022</vt:lpstr>
      <vt:lpstr>PowerPoint Presentation</vt:lpstr>
      <vt:lpstr>Sosiologian opetusta ja tutkimusta Joensuussa 1972 - 2022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Sosiologian opetusta ja tutkimusta Joensuussa 1972 – 2022</dc:title>
  <dc:creator>Päivi Armila</dc:creator>
  <cp:lastModifiedBy>Päivi Armila</cp:lastModifiedBy>
  <cp:revision>9</cp:revision>
  <dcterms:created xsi:type="dcterms:W3CDTF">2022-11-30T08:49:28Z</dcterms:created>
  <dcterms:modified xsi:type="dcterms:W3CDTF">2022-12-02T05:29:48Z</dcterms:modified>
</cp:coreProperties>
</file>