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32"/>
  </p:notesMasterIdLst>
  <p:sldIdLst>
    <p:sldId id="256" r:id="rId2"/>
    <p:sldId id="411" r:id="rId3"/>
    <p:sldId id="412" r:id="rId4"/>
    <p:sldId id="269" r:id="rId5"/>
    <p:sldId id="409" r:id="rId6"/>
    <p:sldId id="373" r:id="rId7"/>
    <p:sldId id="271" r:id="rId8"/>
    <p:sldId id="407" r:id="rId9"/>
    <p:sldId id="272" r:id="rId10"/>
    <p:sldId id="273" r:id="rId11"/>
    <p:sldId id="413" r:id="rId12"/>
    <p:sldId id="414" r:id="rId13"/>
    <p:sldId id="416" r:id="rId14"/>
    <p:sldId id="265" r:id="rId15"/>
    <p:sldId id="424" r:id="rId16"/>
    <p:sldId id="408" r:id="rId17"/>
    <p:sldId id="431" r:id="rId18"/>
    <p:sldId id="428" r:id="rId19"/>
    <p:sldId id="375" r:id="rId20"/>
    <p:sldId id="397" r:id="rId21"/>
    <p:sldId id="418" r:id="rId22"/>
    <p:sldId id="425" r:id="rId23"/>
    <p:sldId id="427" r:id="rId24"/>
    <p:sldId id="406" r:id="rId25"/>
    <p:sldId id="288" r:id="rId26"/>
    <p:sldId id="430" r:id="rId27"/>
    <p:sldId id="420" r:id="rId28"/>
    <p:sldId id="410" r:id="rId29"/>
    <p:sldId id="432" r:id="rId30"/>
    <p:sldId id="4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91688"/>
  </p:normalViewPr>
  <p:slideViewPr>
    <p:cSldViewPr snapToGrid="0" snapToObjects="1">
      <p:cViewPr varScale="1">
        <p:scale>
          <a:sx n="57" d="100"/>
          <a:sy n="57" d="100"/>
        </p:scale>
        <p:origin x="65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C9A8A-5140-49A1-AADD-64EB834DBE8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974694B-4784-4DAC-958A-5CED49B69424}">
      <dgm:prSet custT="1"/>
      <dgm:spPr/>
      <dgm:t>
        <a:bodyPr/>
        <a:lstStyle/>
        <a:p>
          <a:r>
            <a:rPr lang="en-US" sz="2400" dirty="0">
              <a:solidFill>
                <a:schemeClr val="accent2">
                  <a:lumMod val="75000"/>
                </a:schemeClr>
              </a:solidFill>
            </a:rPr>
            <a:t>Participants</a:t>
          </a:r>
        </a:p>
      </dgm:t>
    </dgm:pt>
    <dgm:pt modelId="{DD637576-C656-431B-972E-467AC5B3764B}" type="parTrans" cxnId="{DC032A53-FAFB-4FCA-B269-BCBBC07919EA}">
      <dgm:prSet/>
      <dgm:spPr/>
      <dgm:t>
        <a:bodyPr/>
        <a:lstStyle/>
        <a:p>
          <a:endParaRPr lang="en-US"/>
        </a:p>
      </dgm:t>
    </dgm:pt>
    <dgm:pt modelId="{EA944519-6679-47B8-A7E8-696DB18B09BB}" type="sibTrans" cxnId="{DC032A53-FAFB-4FCA-B269-BCBBC07919EA}">
      <dgm:prSet/>
      <dgm:spPr/>
      <dgm:t>
        <a:bodyPr/>
        <a:lstStyle/>
        <a:p>
          <a:endParaRPr lang="en-US"/>
        </a:p>
      </dgm:t>
    </dgm:pt>
    <dgm:pt modelId="{4A7170D9-B4D2-421E-89A8-5E83DB216F57}">
      <dgm:prSet custT="1"/>
      <dgm:spPr/>
      <dgm:t>
        <a:bodyPr/>
        <a:lstStyle/>
        <a:p>
          <a:r>
            <a:rPr lang="en-US" sz="2000" dirty="0"/>
            <a:t>10 research participants without a high school diploma, 5 men and 5 women, White, low-SES, 19.5 to 24 years old, referred through Adult Education Centers</a:t>
          </a:r>
        </a:p>
      </dgm:t>
    </dgm:pt>
    <dgm:pt modelId="{4063BEF4-9412-40F5-81D2-6F8EC8E4E95C}" type="parTrans" cxnId="{343D8C82-F8FB-408D-947F-F59B76708F6C}">
      <dgm:prSet/>
      <dgm:spPr/>
      <dgm:t>
        <a:bodyPr/>
        <a:lstStyle/>
        <a:p>
          <a:endParaRPr lang="en-US"/>
        </a:p>
      </dgm:t>
    </dgm:pt>
    <dgm:pt modelId="{3945D4B5-4CF2-4030-84B5-A3551DC1259A}" type="sibTrans" cxnId="{343D8C82-F8FB-408D-947F-F59B76708F6C}">
      <dgm:prSet/>
      <dgm:spPr/>
      <dgm:t>
        <a:bodyPr/>
        <a:lstStyle/>
        <a:p>
          <a:endParaRPr lang="en-US"/>
        </a:p>
      </dgm:t>
    </dgm:pt>
    <dgm:pt modelId="{A017B1C9-889E-488F-B008-EFCB84D5055A}">
      <dgm:prSet custT="1"/>
      <dgm:spPr/>
      <dgm:t>
        <a:bodyPr/>
        <a:lstStyle/>
        <a:p>
          <a:r>
            <a:rPr lang="en-US" sz="2400" dirty="0">
              <a:solidFill>
                <a:schemeClr val="accent2">
                  <a:lumMod val="75000"/>
                </a:schemeClr>
              </a:solidFill>
            </a:rPr>
            <a:t>Data Collection</a:t>
          </a:r>
        </a:p>
        <a:p>
          <a:r>
            <a:rPr lang="en-US" sz="2400" dirty="0">
              <a:solidFill>
                <a:schemeClr val="accent2">
                  <a:lumMod val="75000"/>
                </a:schemeClr>
              </a:solidFill>
            </a:rPr>
            <a:t>Analysis </a:t>
          </a:r>
        </a:p>
      </dgm:t>
    </dgm:pt>
    <dgm:pt modelId="{B973F6F3-8A66-4389-8AAD-9D1CC4C2EEE9}" type="parTrans" cxnId="{EA5A2249-D74C-4AC0-8BAA-E4D76DDF6E25}">
      <dgm:prSet/>
      <dgm:spPr/>
      <dgm:t>
        <a:bodyPr/>
        <a:lstStyle/>
        <a:p>
          <a:endParaRPr lang="en-US"/>
        </a:p>
      </dgm:t>
    </dgm:pt>
    <dgm:pt modelId="{D96932B7-53A7-4F46-831F-F6245524755C}" type="sibTrans" cxnId="{EA5A2249-D74C-4AC0-8BAA-E4D76DDF6E25}">
      <dgm:prSet/>
      <dgm:spPr/>
      <dgm:t>
        <a:bodyPr/>
        <a:lstStyle/>
        <a:p>
          <a:endParaRPr lang="en-US"/>
        </a:p>
      </dgm:t>
    </dgm:pt>
    <dgm:pt modelId="{C33828AD-24BB-443C-9132-6D7E9C2994E7}">
      <dgm:prSet custT="1"/>
      <dgm:spPr/>
      <dgm:t>
        <a:bodyPr/>
        <a:lstStyle/>
        <a:p>
          <a:r>
            <a:rPr lang="en-US" sz="2000" dirty="0"/>
            <a:t>Semi-structured interviews, 1-2 hours; Narrative Inquiry</a:t>
          </a:r>
        </a:p>
        <a:p>
          <a:r>
            <a:rPr lang="en-US" sz="2000" dirty="0"/>
            <a:t>Thematic  Analysis</a:t>
          </a:r>
        </a:p>
      </dgm:t>
    </dgm:pt>
    <dgm:pt modelId="{0EDA1A78-08D7-4BDF-825F-BCFDED22238D}" type="parTrans" cxnId="{1317F1F8-274F-4F13-95A5-4901B1A04D69}">
      <dgm:prSet/>
      <dgm:spPr/>
      <dgm:t>
        <a:bodyPr/>
        <a:lstStyle/>
        <a:p>
          <a:endParaRPr lang="en-US"/>
        </a:p>
      </dgm:t>
    </dgm:pt>
    <dgm:pt modelId="{9E431C34-3866-4DC4-9CDE-47CC2F7F68DF}" type="sibTrans" cxnId="{1317F1F8-274F-4F13-95A5-4901B1A04D69}">
      <dgm:prSet/>
      <dgm:spPr/>
      <dgm:t>
        <a:bodyPr/>
        <a:lstStyle/>
        <a:p>
          <a:endParaRPr lang="en-US"/>
        </a:p>
      </dgm:t>
    </dgm:pt>
    <dgm:pt modelId="{76351589-229E-48D0-BAE4-160E3D1C088F}">
      <dgm:prSet custT="1"/>
      <dgm:spPr/>
      <dgm:t>
        <a:bodyPr/>
        <a:lstStyle/>
        <a:p>
          <a:r>
            <a:rPr lang="en-US" sz="2400" dirty="0">
              <a:solidFill>
                <a:schemeClr val="accent2">
                  <a:lumMod val="75000"/>
                </a:schemeClr>
              </a:solidFill>
            </a:rPr>
            <a:t>Employment </a:t>
          </a:r>
        </a:p>
      </dgm:t>
    </dgm:pt>
    <dgm:pt modelId="{DE0313AA-141C-4713-9C8A-118AD5FD8443}" type="parTrans" cxnId="{C4AEFC41-514E-4EC9-BC17-80238FC977F7}">
      <dgm:prSet/>
      <dgm:spPr/>
      <dgm:t>
        <a:bodyPr/>
        <a:lstStyle/>
        <a:p>
          <a:endParaRPr lang="en-US"/>
        </a:p>
      </dgm:t>
    </dgm:pt>
    <dgm:pt modelId="{B8AC4A1D-F60E-44A1-ABDA-08338F3AC71C}" type="sibTrans" cxnId="{C4AEFC41-514E-4EC9-BC17-80238FC977F7}">
      <dgm:prSet/>
      <dgm:spPr/>
      <dgm:t>
        <a:bodyPr/>
        <a:lstStyle/>
        <a:p>
          <a:endParaRPr lang="en-US"/>
        </a:p>
      </dgm:t>
    </dgm:pt>
    <dgm:pt modelId="{B0A3019D-FBD4-49EF-9626-A1BBCF6F1305}">
      <dgm:prSet custT="1"/>
      <dgm:spPr/>
      <dgm:t>
        <a:bodyPr/>
        <a:lstStyle/>
        <a:p>
          <a:r>
            <a:rPr lang="en-US" sz="2000" dirty="0"/>
            <a:t>Restaurant or coffee shop (4), Factory assembly work (2), Construction/Yard work (3), Bus trainee (1)</a:t>
          </a:r>
        </a:p>
      </dgm:t>
    </dgm:pt>
    <dgm:pt modelId="{9AACA81C-3430-4139-B984-C0B98504033D}" type="parTrans" cxnId="{E17D996E-27C4-4045-9CCF-794B89F8044A}">
      <dgm:prSet/>
      <dgm:spPr/>
      <dgm:t>
        <a:bodyPr/>
        <a:lstStyle/>
        <a:p>
          <a:endParaRPr lang="en-US"/>
        </a:p>
      </dgm:t>
    </dgm:pt>
    <dgm:pt modelId="{E7EE6F78-7F8D-4E02-B234-76FA3E514251}" type="sibTrans" cxnId="{E17D996E-27C4-4045-9CCF-794B89F8044A}">
      <dgm:prSet/>
      <dgm:spPr/>
      <dgm:t>
        <a:bodyPr/>
        <a:lstStyle/>
        <a:p>
          <a:endParaRPr lang="en-US"/>
        </a:p>
      </dgm:t>
    </dgm:pt>
    <dgm:pt modelId="{A5C7E601-0E44-42D6-B37A-7CB3778CB263}">
      <dgm:prSet custT="1"/>
      <dgm:spPr/>
      <dgm:t>
        <a:bodyPr/>
        <a:lstStyle/>
        <a:p>
          <a:r>
            <a:rPr lang="en-US" sz="2400" dirty="0">
              <a:solidFill>
                <a:schemeClr val="accent2">
                  <a:lumMod val="75000"/>
                </a:schemeClr>
              </a:solidFill>
            </a:rPr>
            <a:t>Researcher Positionality</a:t>
          </a:r>
        </a:p>
        <a:p>
          <a:r>
            <a:rPr lang="en-US" sz="2400" dirty="0">
              <a:solidFill>
                <a:schemeClr val="accent2">
                  <a:lumMod val="75000"/>
                </a:schemeClr>
              </a:solidFill>
            </a:rPr>
            <a:t> </a:t>
          </a:r>
        </a:p>
      </dgm:t>
    </dgm:pt>
    <dgm:pt modelId="{2C1BBB52-6ADD-4F53-B1C9-E0F4D38B667C}" type="parTrans" cxnId="{63FA8B07-9A43-44A9-AE1E-BA31A23F61D3}">
      <dgm:prSet/>
      <dgm:spPr/>
      <dgm:t>
        <a:bodyPr/>
        <a:lstStyle/>
        <a:p>
          <a:endParaRPr lang="en-US"/>
        </a:p>
      </dgm:t>
    </dgm:pt>
    <dgm:pt modelId="{C938A546-6430-46C8-BACF-B51AAAF93B96}" type="sibTrans" cxnId="{63FA8B07-9A43-44A9-AE1E-BA31A23F61D3}">
      <dgm:prSet/>
      <dgm:spPr/>
      <dgm:t>
        <a:bodyPr/>
        <a:lstStyle/>
        <a:p>
          <a:endParaRPr lang="en-US"/>
        </a:p>
      </dgm:t>
    </dgm:pt>
    <dgm:pt modelId="{779398D3-28FB-42C2-B2CB-47EB690FF70F}">
      <dgm:prSet custT="1"/>
      <dgm:spPr/>
      <dgm:t>
        <a:bodyPr/>
        <a:lstStyle/>
        <a:p>
          <a:r>
            <a:rPr lang="en-US" sz="2000" dirty="0"/>
            <a:t>     Teacher, School Counselor, Community Non-Profit Youth Service Director </a:t>
          </a:r>
        </a:p>
      </dgm:t>
    </dgm:pt>
    <dgm:pt modelId="{2D697837-DC58-4648-8FBD-FF7B38C654B0}" type="parTrans" cxnId="{CE06AB99-6FAE-4A22-8C8C-08D0D8C48D50}">
      <dgm:prSet/>
      <dgm:spPr/>
      <dgm:t>
        <a:bodyPr/>
        <a:lstStyle/>
        <a:p>
          <a:endParaRPr lang="en-US"/>
        </a:p>
      </dgm:t>
    </dgm:pt>
    <dgm:pt modelId="{D6BA8CEC-37F1-432B-888E-CF25C3771084}" type="sibTrans" cxnId="{CE06AB99-6FAE-4A22-8C8C-08D0D8C48D50}">
      <dgm:prSet/>
      <dgm:spPr/>
      <dgm:t>
        <a:bodyPr/>
        <a:lstStyle/>
        <a:p>
          <a:endParaRPr lang="en-US"/>
        </a:p>
      </dgm:t>
    </dgm:pt>
    <dgm:pt modelId="{227873DA-4F3D-4E6C-BF40-6677C012B3F4}">
      <dgm:prSet custT="1"/>
      <dgm:spPr/>
      <dgm:t>
        <a:bodyPr/>
        <a:lstStyle/>
        <a:p>
          <a:r>
            <a:rPr lang="en-US" sz="2400" dirty="0">
              <a:solidFill>
                <a:schemeClr val="accent2">
                  <a:lumMod val="75000"/>
                </a:schemeClr>
              </a:solidFill>
            </a:rPr>
            <a:t>Challenges</a:t>
          </a:r>
        </a:p>
      </dgm:t>
    </dgm:pt>
    <dgm:pt modelId="{10CD14C8-3159-4DAC-84A0-269F3DDFA3D3}" type="parTrans" cxnId="{5AB79003-A06A-44E3-BB22-C03DFAC1F5F2}">
      <dgm:prSet/>
      <dgm:spPr/>
      <dgm:t>
        <a:bodyPr/>
        <a:lstStyle/>
        <a:p>
          <a:endParaRPr lang="en-US"/>
        </a:p>
      </dgm:t>
    </dgm:pt>
    <dgm:pt modelId="{EF50C9C6-9B97-40AE-AE25-72991A3F920C}" type="sibTrans" cxnId="{5AB79003-A06A-44E3-BB22-C03DFAC1F5F2}">
      <dgm:prSet/>
      <dgm:spPr/>
      <dgm:t>
        <a:bodyPr/>
        <a:lstStyle/>
        <a:p>
          <a:endParaRPr lang="en-US"/>
        </a:p>
      </dgm:t>
    </dgm:pt>
    <dgm:pt modelId="{3267ECC5-9E2C-4E49-B924-DD7D56B147F1}">
      <dgm:prSet custT="1"/>
      <dgm:spPr/>
      <dgm:t>
        <a:bodyPr/>
        <a:lstStyle/>
        <a:p>
          <a:r>
            <a:rPr lang="en-US" sz="2000" dirty="0"/>
            <a:t>Rural, low-resourced area; hard to find 20-25 year-olds who had steady employment </a:t>
          </a:r>
        </a:p>
      </dgm:t>
    </dgm:pt>
    <dgm:pt modelId="{00EA19E2-D01A-44A0-93DE-BBA5961EBB5B}" type="parTrans" cxnId="{8153C62A-A718-493C-8AEA-C27330DEC4E1}">
      <dgm:prSet/>
      <dgm:spPr/>
      <dgm:t>
        <a:bodyPr/>
        <a:lstStyle/>
        <a:p>
          <a:endParaRPr lang="en-US"/>
        </a:p>
      </dgm:t>
    </dgm:pt>
    <dgm:pt modelId="{6DC53975-F6AE-4584-ABF1-78323C2C914C}" type="sibTrans" cxnId="{8153C62A-A718-493C-8AEA-C27330DEC4E1}">
      <dgm:prSet/>
      <dgm:spPr/>
      <dgm:t>
        <a:bodyPr/>
        <a:lstStyle/>
        <a:p>
          <a:endParaRPr lang="en-US"/>
        </a:p>
      </dgm:t>
    </dgm:pt>
    <dgm:pt modelId="{B8FAF455-1E04-4D8E-B8D5-A7FA7F1A60BF}">
      <dgm:prSet/>
      <dgm:spPr/>
      <dgm:t>
        <a:bodyPr/>
        <a:lstStyle/>
        <a:p>
          <a:endParaRPr lang="en-US" dirty="0"/>
        </a:p>
      </dgm:t>
    </dgm:pt>
    <dgm:pt modelId="{83B3629D-3243-450E-B221-3D233ED033D4}" type="parTrans" cxnId="{72E10127-C762-4C02-A0D0-E65A138352C1}">
      <dgm:prSet/>
      <dgm:spPr/>
      <dgm:t>
        <a:bodyPr/>
        <a:lstStyle/>
        <a:p>
          <a:endParaRPr lang="en-US"/>
        </a:p>
      </dgm:t>
    </dgm:pt>
    <dgm:pt modelId="{90C517FE-C3C4-4B90-9935-67AB75B8D7AC}" type="sibTrans" cxnId="{72E10127-C762-4C02-A0D0-E65A138352C1}">
      <dgm:prSet/>
      <dgm:spPr/>
      <dgm:t>
        <a:bodyPr/>
        <a:lstStyle/>
        <a:p>
          <a:endParaRPr lang="en-US"/>
        </a:p>
      </dgm:t>
    </dgm:pt>
    <dgm:pt modelId="{6D3B8AD4-5FB1-4DF8-BDCA-734B4055BAE1}">
      <dgm:prSet/>
      <dgm:spPr/>
      <dgm:t>
        <a:bodyPr/>
        <a:lstStyle/>
        <a:p>
          <a:endParaRPr lang="en-US" sz="3400" dirty="0">
            <a:solidFill>
              <a:schemeClr val="accent2">
                <a:lumMod val="75000"/>
              </a:schemeClr>
            </a:solidFill>
            <a:cs typeface="Calibri Light" panose="020F0302020204030204"/>
          </a:endParaRPr>
        </a:p>
      </dgm:t>
    </dgm:pt>
    <dgm:pt modelId="{AA0D727F-C4DF-4363-B135-C558D0DF76D1}" type="parTrans" cxnId="{650DF949-A137-4A5C-A332-F8EA0BC9073B}">
      <dgm:prSet/>
      <dgm:spPr/>
      <dgm:t>
        <a:bodyPr/>
        <a:lstStyle/>
        <a:p>
          <a:endParaRPr lang="en-US"/>
        </a:p>
      </dgm:t>
    </dgm:pt>
    <dgm:pt modelId="{6FAD0799-8CCF-4D2C-933A-9749DD386752}" type="sibTrans" cxnId="{650DF949-A137-4A5C-A332-F8EA0BC9073B}">
      <dgm:prSet/>
      <dgm:spPr/>
      <dgm:t>
        <a:bodyPr/>
        <a:lstStyle/>
        <a:p>
          <a:endParaRPr lang="en-US"/>
        </a:p>
      </dgm:t>
    </dgm:pt>
    <dgm:pt modelId="{7754EA6B-E421-4AF1-A3FA-F6887F7B9717}" type="pres">
      <dgm:prSet presAssocID="{EB1C9A8A-5140-49A1-AADD-64EB834DBE82}" presName="vert0" presStyleCnt="0">
        <dgm:presLayoutVars>
          <dgm:dir/>
          <dgm:animOne val="branch"/>
          <dgm:animLvl val="lvl"/>
        </dgm:presLayoutVars>
      </dgm:prSet>
      <dgm:spPr/>
    </dgm:pt>
    <dgm:pt modelId="{34C6EFA2-B728-4D18-8001-9493F740DA9C}" type="pres">
      <dgm:prSet presAssocID="{D974694B-4784-4DAC-958A-5CED49B69424}" presName="thickLine" presStyleLbl="alignNode1" presStyleIdx="0" presStyleCnt="6"/>
      <dgm:spPr/>
    </dgm:pt>
    <dgm:pt modelId="{2C35AE85-85A4-4D12-B298-7F7B8A804D9F}" type="pres">
      <dgm:prSet presAssocID="{D974694B-4784-4DAC-958A-5CED49B69424}" presName="horz1" presStyleCnt="0"/>
      <dgm:spPr/>
    </dgm:pt>
    <dgm:pt modelId="{13CBF413-127A-4287-987A-469513AFE3C8}" type="pres">
      <dgm:prSet presAssocID="{D974694B-4784-4DAC-958A-5CED49B69424}" presName="tx1" presStyleLbl="revTx" presStyleIdx="0" presStyleCnt="12"/>
      <dgm:spPr/>
    </dgm:pt>
    <dgm:pt modelId="{B8E55E0F-E65A-4549-9316-F87151268F49}" type="pres">
      <dgm:prSet presAssocID="{D974694B-4784-4DAC-958A-5CED49B69424}" presName="vert1" presStyleCnt="0"/>
      <dgm:spPr/>
    </dgm:pt>
    <dgm:pt modelId="{90BF391A-7994-4F55-8C61-57A36EDDC1F9}" type="pres">
      <dgm:prSet presAssocID="{4A7170D9-B4D2-421E-89A8-5E83DB216F57}" presName="vertSpace2a" presStyleCnt="0"/>
      <dgm:spPr/>
    </dgm:pt>
    <dgm:pt modelId="{D7A71AF9-4947-4095-B70F-FD9D576B7E44}" type="pres">
      <dgm:prSet presAssocID="{4A7170D9-B4D2-421E-89A8-5E83DB216F57}" presName="horz2" presStyleCnt="0"/>
      <dgm:spPr/>
    </dgm:pt>
    <dgm:pt modelId="{465C5EA0-2EF3-438E-B161-C3CD8E5A0AFB}" type="pres">
      <dgm:prSet presAssocID="{4A7170D9-B4D2-421E-89A8-5E83DB216F57}" presName="horzSpace2" presStyleCnt="0"/>
      <dgm:spPr/>
    </dgm:pt>
    <dgm:pt modelId="{10018078-A188-467B-89EE-9C978DDD8D7A}" type="pres">
      <dgm:prSet presAssocID="{4A7170D9-B4D2-421E-89A8-5E83DB216F57}" presName="tx2" presStyleLbl="revTx" presStyleIdx="1" presStyleCnt="12" custScaleX="106455" custScaleY="120935"/>
      <dgm:spPr/>
    </dgm:pt>
    <dgm:pt modelId="{1E188DCA-FA94-49C8-8F13-2B660B0333F5}" type="pres">
      <dgm:prSet presAssocID="{4A7170D9-B4D2-421E-89A8-5E83DB216F57}" presName="vert2" presStyleCnt="0"/>
      <dgm:spPr/>
    </dgm:pt>
    <dgm:pt modelId="{E36B332E-D557-4FDE-B80A-37A9860235A8}" type="pres">
      <dgm:prSet presAssocID="{4A7170D9-B4D2-421E-89A8-5E83DB216F57}" presName="thinLine2b" presStyleLbl="callout" presStyleIdx="0" presStyleCnt="6"/>
      <dgm:spPr/>
    </dgm:pt>
    <dgm:pt modelId="{8C999CC0-3BCC-4435-999E-FAF0685E4B9B}" type="pres">
      <dgm:prSet presAssocID="{4A7170D9-B4D2-421E-89A8-5E83DB216F57}" presName="vertSpace2b" presStyleCnt="0"/>
      <dgm:spPr/>
    </dgm:pt>
    <dgm:pt modelId="{51AFECCD-9334-4B83-849D-2B217373355D}" type="pres">
      <dgm:prSet presAssocID="{A017B1C9-889E-488F-B008-EFCB84D5055A}" presName="thickLine" presStyleLbl="alignNode1" presStyleIdx="1" presStyleCnt="6"/>
      <dgm:spPr/>
    </dgm:pt>
    <dgm:pt modelId="{1D981788-619C-462B-869A-C57BAF7EEEC0}" type="pres">
      <dgm:prSet presAssocID="{A017B1C9-889E-488F-B008-EFCB84D5055A}" presName="horz1" presStyleCnt="0"/>
      <dgm:spPr/>
    </dgm:pt>
    <dgm:pt modelId="{A6D42E84-EA1A-4C57-89B8-7827E7A129AB}" type="pres">
      <dgm:prSet presAssocID="{A017B1C9-889E-488F-B008-EFCB84D5055A}" presName="tx1" presStyleLbl="revTx" presStyleIdx="2" presStyleCnt="12" custScaleX="104927" custScaleY="126113"/>
      <dgm:spPr/>
    </dgm:pt>
    <dgm:pt modelId="{B487DCF5-583C-4FD1-AF47-6A3E20657330}" type="pres">
      <dgm:prSet presAssocID="{A017B1C9-889E-488F-B008-EFCB84D5055A}" presName="vert1" presStyleCnt="0"/>
      <dgm:spPr/>
    </dgm:pt>
    <dgm:pt modelId="{685D9C7E-DC41-4CBB-A2AF-91ED5D9CF8AD}" type="pres">
      <dgm:prSet presAssocID="{C33828AD-24BB-443C-9132-6D7E9C2994E7}" presName="vertSpace2a" presStyleCnt="0"/>
      <dgm:spPr/>
    </dgm:pt>
    <dgm:pt modelId="{A09147BA-12D1-47A1-ACFF-A33D91E35E6A}" type="pres">
      <dgm:prSet presAssocID="{C33828AD-24BB-443C-9132-6D7E9C2994E7}" presName="horz2" presStyleCnt="0"/>
      <dgm:spPr/>
    </dgm:pt>
    <dgm:pt modelId="{65703472-F378-432B-A6B9-48B93CFCD333}" type="pres">
      <dgm:prSet presAssocID="{C33828AD-24BB-443C-9132-6D7E9C2994E7}" presName="horzSpace2" presStyleCnt="0"/>
      <dgm:spPr/>
    </dgm:pt>
    <dgm:pt modelId="{82E22353-3047-499D-83A0-0D827919133C}" type="pres">
      <dgm:prSet presAssocID="{C33828AD-24BB-443C-9132-6D7E9C2994E7}" presName="tx2" presStyleLbl="revTx" presStyleIdx="3" presStyleCnt="12" custScaleX="105884" custScaleY="942658" custLinFactNeighborX="-562" custLinFactNeighborY="30240"/>
      <dgm:spPr/>
    </dgm:pt>
    <dgm:pt modelId="{366BAE78-7D6B-4DF6-BD61-C21587031BEE}" type="pres">
      <dgm:prSet presAssocID="{C33828AD-24BB-443C-9132-6D7E9C2994E7}" presName="vert2" presStyleCnt="0"/>
      <dgm:spPr/>
    </dgm:pt>
    <dgm:pt modelId="{CA9F91C0-D943-4390-B660-17C6D27F5B34}" type="pres">
      <dgm:prSet presAssocID="{C33828AD-24BB-443C-9132-6D7E9C2994E7}" presName="thinLine2b" presStyleLbl="callout" presStyleIdx="1" presStyleCnt="6"/>
      <dgm:spPr/>
    </dgm:pt>
    <dgm:pt modelId="{C1153E83-35FB-4656-9C15-10A90BB23D4B}" type="pres">
      <dgm:prSet presAssocID="{C33828AD-24BB-443C-9132-6D7E9C2994E7}" presName="vertSpace2b" presStyleCnt="0"/>
      <dgm:spPr/>
    </dgm:pt>
    <dgm:pt modelId="{DF491BE9-D5C3-40AC-8815-B610B592B2B7}" type="pres">
      <dgm:prSet presAssocID="{76351589-229E-48D0-BAE4-160E3D1C088F}" presName="thickLine" presStyleLbl="alignNode1" presStyleIdx="2" presStyleCnt="6"/>
      <dgm:spPr/>
    </dgm:pt>
    <dgm:pt modelId="{9ADA2B06-1AE8-425D-A82D-72883A19AA3C}" type="pres">
      <dgm:prSet presAssocID="{76351589-229E-48D0-BAE4-160E3D1C088F}" presName="horz1" presStyleCnt="0"/>
      <dgm:spPr/>
    </dgm:pt>
    <dgm:pt modelId="{9EB5C84F-E546-4E0C-AD91-9201805C83ED}" type="pres">
      <dgm:prSet presAssocID="{76351589-229E-48D0-BAE4-160E3D1C088F}" presName="tx1" presStyleLbl="revTx" presStyleIdx="4" presStyleCnt="12"/>
      <dgm:spPr/>
    </dgm:pt>
    <dgm:pt modelId="{255F9431-8276-4814-86B7-0D874A1F63B7}" type="pres">
      <dgm:prSet presAssocID="{76351589-229E-48D0-BAE4-160E3D1C088F}" presName="vert1" presStyleCnt="0"/>
      <dgm:spPr/>
    </dgm:pt>
    <dgm:pt modelId="{40AA8607-A05A-49B3-A191-33C3EBCA4D73}" type="pres">
      <dgm:prSet presAssocID="{B0A3019D-FBD4-49EF-9626-A1BBCF6F1305}" presName="vertSpace2a" presStyleCnt="0"/>
      <dgm:spPr/>
    </dgm:pt>
    <dgm:pt modelId="{08BCB65D-EC2B-492E-9423-5DF353F91CF2}" type="pres">
      <dgm:prSet presAssocID="{B0A3019D-FBD4-49EF-9626-A1BBCF6F1305}" presName="horz2" presStyleCnt="0"/>
      <dgm:spPr/>
    </dgm:pt>
    <dgm:pt modelId="{059A9D3D-D97F-4D9E-BFC7-0D592A8BBDD6}" type="pres">
      <dgm:prSet presAssocID="{B0A3019D-FBD4-49EF-9626-A1BBCF6F1305}" presName="horzSpace2" presStyleCnt="0"/>
      <dgm:spPr/>
    </dgm:pt>
    <dgm:pt modelId="{D459C13C-8A75-47BC-9E36-2866A70A792A}" type="pres">
      <dgm:prSet presAssocID="{B0A3019D-FBD4-49EF-9626-A1BBCF6F1305}" presName="tx2" presStyleLbl="revTx" presStyleIdx="5" presStyleCnt="12" custScaleX="100968"/>
      <dgm:spPr/>
    </dgm:pt>
    <dgm:pt modelId="{21665E26-EB42-43B3-A80B-ECE74BD4C76D}" type="pres">
      <dgm:prSet presAssocID="{B0A3019D-FBD4-49EF-9626-A1BBCF6F1305}" presName="vert2" presStyleCnt="0"/>
      <dgm:spPr/>
    </dgm:pt>
    <dgm:pt modelId="{01CCD2FD-1684-43AD-8FD3-C04924FDDF66}" type="pres">
      <dgm:prSet presAssocID="{B0A3019D-FBD4-49EF-9626-A1BBCF6F1305}" presName="thinLine2b" presStyleLbl="callout" presStyleIdx="2" presStyleCnt="6"/>
      <dgm:spPr/>
    </dgm:pt>
    <dgm:pt modelId="{DCF8786B-400A-4AF6-B9EE-04307277226D}" type="pres">
      <dgm:prSet presAssocID="{B0A3019D-FBD4-49EF-9626-A1BBCF6F1305}" presName="vertSpace2b" presStyleCnt="0"/>
      <dgm:spPr/>
    </dgm:pt>
    <dgm:pt modelId="{7848935C-3216-478F-9CD1-515684D153F5}" type="pres">
      <dgm:prSet presAssocID="{A5C7E601-0E44-42D6-B37A-7CB3778CB263}" presName="thickLine" presStyleLbl="alignNode1" presStyleIdx="3" presStyleCnt="6"/>
      <dgm:spPr/>
    </dgm:pt>
    <dgm:pt modelId="{CB0F442D-CDBD-4796-A9FE-66DBFC4FA9EC}" type="pres">
      <dgm:prSet presAssocID="{A5C7E601-0E44-42D6-B37A-7CB3778CB263}" presName="horz1" presStyleCnt="0"/>
      <dgm:spPr/>
    </dgm:pt>
    <dgm:pt modelId="{0D319B18-60BE-42F1-B032-1BA23EA3DBD6}" type="pres">
      <dgm:prSet presAssocID="{A5C7E601-0E44-42D6-B37A-7CB3778CB263}" presName="tx1" presStyleLbl="revTx" presStyleIdx="6" presStyleCnt="12" custScaleX="89414" custScaleY="79541"/>
      <dgm:spPr/>
    </dgm:pt>
    <dgm:pt modelId="{B7544C93-33F9-4D71-93A3-71DA98F6A5CB}" type="pres">
      <dgm:prSet presAssocID="{A5C7E601-0E44-42D6-B37A-7CB3778CB263}" presName="vert1" presStyleCnt="0"/>
      <dgm:spPr/>
    </dgm:pt>
    <dgm:pt modelId="{953BE74D-00F2-413D-93DB-594E2181E4FA}" type="pres">
      <dgm:prSet presAssocID="{779398D3-28FB-42C2-B2CB-47EB690FF70F}" presName="vertSpace2a" presStyleCnt="0"/>
      <dgm:spPr/>
    </dgm:pt>
    <dgm:pt modelId="{7BEB6A7C-3F3D-4628-8834-84508F47C9D9}" type="pres">
      <dgm:prSet presAssocID="{779398D3-28FB-42C2-B2CB-47EB690FF70F}" presName="horz2" presStyleCnt="0"/>
      <dgm:spPr/>
    </dgm:pt>
    <dgm:pt modelId="{89A28D95-56DF-46DE-A7C5-C58F5D6F794E}" type="pres">
      <dgm:prSet presAssocID="{779398D3-28FB-42C2-B2CB-47EB690FF70F}" presName="horzSpace2" presStyleCnt="0"/>
      <dgm:spPr/>
    </dgm:pt>
    <dgm:pt modelId="{FDEF5336-26A8-4184-A518-B625854CC2C4}" type="pres">
      <dgm:prSet presAssocID="{779398D3-28FB-42C2-B2CB-47EB690FF70F}" presName="tx2" presStyleLbl="revTx" presStyleIdx="7" presStyleCnt="12" custScaleX="107623"/>
      <dgm:spPr/>
    </dgm:pt>
    <dgm:pt modelId="{5EDEF02E-33AD-4D86-B7AA-8D84E4D3C38F}" type="pres">
      <dgm:prSet presAssocID="{779398D3-28FB-42C2-B2CB-47EB690FF70F}" presName="vert2" presStyleCnt="0"/>
      <dgm:spPr/>
    </dgm:pt>
    <dgm:pt modelId="{A7CC642C-29B8-4901-8831-454FB5FC9C36}" type="pres">
      <dgm:prSet presAssocID="{779398D3-28FB-42C2-B2CB-47EB690FF70F}" presName="thinLine2b" presStyleLbl="callout" presStyleIdx="3" presStyleCnt="6"/>
      <dgm:spPr/>
    </dgm:pt>
    <dgm:pt modelId="{5ABC1131-D561-4621-8451-23FDD7E7335F}" type="pres">
      <dgm:prSet presAssocID="{779398D3-28FB-42C2-B2CB-47EB690FF70F}" presName="vertSpace2b" presStyleCnt="0"/>
      <dgm:spPr/>
    </dgm:pt>
    <dgm:pt modelId="{41EEBE57-8D9C-43A2-86D8-82499395E549}" type="pres">
      <dgm:prSet presAssocID="{227873DA-4F3D-4E6C-BF40-6677C012B3F4}" presName="thickLine" presStyleLbl="alignNode1" presStyleIdx="4" presStyleCnt="6" custLinFactNeighborY="14858"/>
      <dgm:spPr/>
    </dgm:pt>
    <dgm:pt modelId="{CADB06A4-D7B8-49E4-AFE0-FD07C09FE24F}" type="pres">
      <dgm:prSet presAssocID="{227873DA-4F3D-4E6C-BF40-6677C012B3F4}" presName="horz1" presStyleCnt="0"/>
      <dgm:spPr/>
    </dgm:pt>
    <dgm:pt modelId="{41B91261-E79C-4BD8-8CD6-C916A859F686}" type="pres">
      <dgm:prSet presAssocID="{227873DA-4F3D-4E6C-BF40-6677C012B3F4}" presName="tx1" presStyleLbl="revTx" presStyleIdx="8" presStyleCnt="12"/>
      <dgm:spPr/>
    </dgm:pt>
    <dgm:pt modelId="{C2C0F08C-4E58-4342-9CDE-479F7C1C80D0}" type="pres">
      <dgm:prSet presAssocID="{227873DA-4F3D-4E6C-BF40-6677C012B3F4}" presName="vert1" presStyleCnt="0"/>
      <dgm:spPr/>
    </dgm:pt>
    <dgm:pt modelId="{4CF9D1AE-976C-4200-B3F7-D6874A5FC533}" type="pres">
      <dgm:prSet presAssocID="{3267ECC5-9E2C-4E49-B924-DD7D56B147F1}" presName="vertSpace2a" presStyleCnt="0"/>
      <dgm:spPr/>
    </dgm:pt>
    <dgm:pt modelId="{ABC55D84-BF54-4D01-9A2B-618F55E14B16}" type="pres">
      <dgm:prSet presAssocID="{3267ECC5-9E2C-4E49-B924-DD7D56B147F1}" presName="horz2" presStyleCnt="0"/>
      <dgm:spPr/>
    </dgm:pt>
    <dgm:pt modelId="{8DE8E1A2-4993-43B7-AC4B-1B4761CF8A02}" type="pres">
      <dgm:prSet presAssocID="{3267ECC5-9E2C-4E49-B924-DD7D56B147F1}" presName="horzSpace2" presStyleCnt="0"/>
      <dgm:spPr/>
    </dgm:pt>
    <dgm:pt modelId="{06DA3A93-B46C-4F96-9F60-E462BD7A78A1}" type="pres">
      <dgm:prSet presAssocID="{3267ECC5-9E2C-4E49-B924-DD7D56B147F1}" presName="tx2" presStyleLbl="revTx" presStyleIdx="9" presStyleCnt="12"/>
      <dgm:spPr/>
    </dgm:pt>
    <dgm:pt modelId="{54098855-30D5-4DCE-AC91-B4889BDFA4B7}" type="pres">
      <dgm:prSet presAssocID="{3267ECC5-9E2C-4E49-B924-DD7D56B147F1}" presName="vert2" presStyleCnt="0"/>
      <dgm:spPr/>
    </dgm:pt>
    <dgm:pt modelId="{8CDA4B63-43E3-4AA2-A80D-01350971FFB8}" type="pres">
      <dgm:prSet presAssocID="{3267ECC5-9E2C-4E49-B924-DD7D56B147F1}" presName="thinLine2b" presStyleLbl="callout" presStyleIdx="4" presStyleCnt="6"/>
      <dgm:spPr/>
    </dgm:pt>
    <dgm:pt modelId="{B2F7A3A4-15C1-4A51-83F8-781A0698BF4F}" type="pres">
      <dgm:prSet presAssocID="{3267ECC5-9E2C-4E49-B924-DD7D56B147F1}" presName="vertSpace2b" presStyleCnt="0"/>
      <dgm:spPr/>
    </dgm:pt>
    <dgm:pt modelId="{B6164980-DC3D-43FB-8388-7973C86F75A0}" type="pres">
      <dgm:prSet presAssocID="{6D3B8AD4-5FB1-4DF8-BDCA-734B4055BAE1}" presName="thickLine" presStyleLbl="alignNode1" presStyleIdx="5" presStyleCnt="6"/>
      <dgm:spPr/>
    </dgm:pt>
    <dgm:pt modelId="{D1B10606-1312-4A6D-9D65-6D9498125D6B}" type="pres">
      <dgm:prSet presAssocID="{6D3B8AD4-5FB1-4DF8-BDCA-734B4055BAE1}" presName="horz1" presStyleCnt="0"/>
      <dgm:spPr/>
    </dgm:pt>
    <dgm:pt modelId="{3E8D7D35-A8E1-48A2-837A-45E11F0333E3}" type="pres">
      <dgm:prSet presAssocID="{6D3B8AD4-5FB1-4DF8-BDCA-734B4055BAE1}" presName="tx1" presStyleLbl="revTx" presStyleIdx="10" presStyleCnt="12"/>
      <dgm:spPr/>
    </dgm:pt>
    <dgm:pt modelId="{1A08EC00-F68B-4DF8-979E-8FE695ABE96E}" type="pres">
      <dgm:prSet presAssocID="{6D3B8AD4-5FB1-4DF8-BDCA-734B4055BAE1}" presName="vert1" presStyleCnt="0"/>
      <dgm:spPr/>
    </dgm:pt>
    <dgm:pt modelId="{E55C5331-EBD4-446D-BC9B-3501B7C92B0C}" type="pres">
      <dgm:prSet presAssocID="{B8FAF455-1E04-4D8E-B8D5-A7FA7F1A60BF}" presName="vertSpace2a" presStyleCnt="0"/>
      <dgm:spPr/>
    </dgm:pt>
    <dgm:pt modelId="{9C7C2A7E-B3A4-4384-AE69-76112CEE3B72}" type="pres">
      <dgm:prSet presAssocID="{B8FAF455-1E04-4D8E-B8D5-A7FA7F1A60BF}" presName="horz2" presStyleCnt="0"/>
      <dgm:spPr/>
    </dgm:pt>
    <dgm:pt modelId="{D893D982-7DAF-4706-BCA8-C7B0437B526A}" type="pres">
      <dgm:prSet presAssocID="{B8FAF455-1E04-4D8E-B8D5-A7FA7F1A60BF}" presName="horzSpace2" presStyleCnt="0"/>
      <dgm:spPr/>
    </dgm:pt>
    <dgm:pt modelId="{D79D13B4-9439-43AA-B646-1A7ED314970C}" type="pres">
      <dgm:prSet presAssocID="{B8FAF455-1E04-4D8E-B8D5-A7FA7F1A60BF}" presName="tx2" presStyleLbl="revTx" presStyleIdx="11" presStyleCnt="12"/>
      <dgm:spPr/>
    </dgm:pt>
    <dgm:pt modelId="{723B5847-3B2A-428C-9028-B8EB8B4FCB13}" type="pres">
      <dgm:prSet presAssocID="{B8FAF455-1E04-4D8E-B8D5-A7FA7F1A60BF}" presName="vert2" presStyleCnt="0"/>
      <dgm:spPr/>
    </dgm:pt>
    <dgm:pt modelId="{11EF4FB9-92B3-49C7-9405-77F9E25E2AF6}" type="pres">
      <dgm:prSet presAssocID="{B8FAF455-1E04-4D8E-B8D5-A7FA7F1A60BF}" presName="thinLine2b" presStyleLbl="callout" presStyleIdx="5" presStyleCnt="6"/>
      <dgm:spPr/>
    </dgm:pt>
    <dgm:pt modelId="{5D02A423-12AA-44FB-BDEB-8750C7C2DF28}" type="pres">
      <dgm:prSet presAssocID="{B8FAF455-1E04-4D8E-B8D5-A7FA7F1A60BF}" presName="vertSpace2b" presStyleCnt="0"/>
      <dgm:spPr/>
    </dgm:pt>
  </dgm:ptLst>
  <dgm:cxnLst>
    <dgm:cxn modelId="{5AB79003-A06A-44E3-BB22-C03DFAC1F5F2}" srcId="{EB1C9A8A-5140-49A1-AADD-64EB834DBE82}" destId="{227873DA-4F3D-4E6C-BF40-6677C012B3F4}" srcOrd="4" destOrd="0" parTransId="{10CD14C8-3159-4DAC-84A0-269F3DDFA3D3}" sibTransId="{EF50C9C6-9B97-40AE-AE25-72991A3F920C}"/>
    <dgm:cxn modelId="{63FA8B07-9A43-44A9-AE1E-BA31A23F61D3}" srcId="{EB1C9A8A-5140-49A1-AADD-64EB834DBE82}" destId="{A5C7E601-0E44-42D6-B37A-7CB3778CB263}" srcOrd="3" destOrd="0" parTransId="{2C1BBB52-6ADD-4F53-B1C9-E0F4D38B667C}" sibTransId="{C938A546-6430-46C8-BACF-B51AAAF93B96}"/>
    <dgm:cxn modelId="{9314E408-6F70-47D4-99AC-D79C04941143}" type="presOf" srcId="{B8FAF455-1E04-4D8E-B8D5-A7FA7F1A60BF}" destId="{D79D13B4-9439-43AA-B646-1A7ED314970C}" srcOrd="0" destOrd="0" presId="urn:microsoft.com/office/officeart/2008/layout/LinedList"/>
    <dgm:cxn modelId="{F9D32422-028E-413C-9738-A1604EC6C392}" type="presOf" srcId="{A5C7E601-0E44-42D6-B37A-7CB3778CB263}" destId="{0D319B18-60BE-42F1-B032-1BA23EA3DBD6}" srcOrd="0" destOrd="0" presId="urn:microsoft.com/office/officeart/2008/layout/LinedList"/>
    <dgm:cxn modelId="{72E10127-C762-4C02-A0D0-E65A138352C1}" srcId="{6D3B8AD4-5FB1-4DF8-BDCA-734B4055BAE1}" destId="{B8FAF455-1E04-4D8E-B8D5-A7FA7F1A60BF}" srcOrd="0" destOrd="0" parTransId="{83B3629D-3243-450E-B221-3D233ED033D4}" sibTransId="{90C517FE-C3C4-4B90-9935-67AB75B8D7AC}"/>
    <dgm:cxn modelId="{8153C62A-A718-493C-8AEA-C27330DEC4E1}" srcId="{227873DA-4F3D-4E6C-BF40-6677C012B3F4}" destId="{3267ECC5-9E2C-4E49-B924-DD7D56B147F1}" srcOrd="0" destOrd="0" parTransId="{00EA19E2-D01A-44A0-93DE-BBA5961EBB5B}" sibTransId="{6DC53975-F6AE-4584-ABF1-78323C2C914C}"/>
    <dgm:cxn modelId="{3679543D-E81C-401B-9097-B40AC17B33E8}" type="presOf" srcId="{76351589-229E-48D0-BAE4-160E3D1C088F}" destId="{9EB5C84F-E546-4E0C-AD91-9201805C83ED}" srcOrd="0" destOrd="0" presId="urn:microsoft.com/office/officeart/2008/layout/LinedList"/>
    <dgm:cxn modelId="{C4AEFC41-514E-4EC9-BC17-80238FC977F7}" srcId="{EB1C9A8A-5140-49A1-AADD-64EB834DBE82}" destId="{76351589-229E-48D0-BAE4-160E3D1C088F}" srcOrd="2" destOrd="0" parTransId="{DE0313AA-141C-4713-9C8A-118AD5FD8443}" sibTransId="{B8AC4A1D-F60E-44A1-ABDA-08338F3AC71C}"/>
    <dgm:cxn modelId="{90E2A848-431A-4A40-AEC9-270457A51787}" type="presOf" srcId="{6D3B8AD4-5FB1-4DF8-BDCA-734B4055BAE1}" destId="{3E8D7D35-A8E1-48A2-837A-45E11F0333E3}" srcOrd="0" destOrd="0" presId="urn:microsoft.com/office/officeart/2008/layout/LinedList"/>
    <dgm:cxn modelId="{EA5A2249-D74C-4AC0-8BAA-E4D76DDF6E25}" srcId="{EB1C9A8A-5140-49A1-AADD-64EB834DBE82}" destId="{A017B1C9-889E-488F-B008-EFCB84D5055A}" srcOrd="1" destOrd="0" parTransId="{B973F6F3-8A66-4389-8AAD-9D1CC4C2EEE9}" sibTransId="{D96932B7-53A7-4F46-831F-F6245524755C}"/>
    <dgm:cxn modelId="{650DF949-A137-4A5C-A332-F8EA0BC9073B}" srcId="{EB1C9A8A-5140-49A1-AADD-64EB834DBE82}" destId="{6D3B8AD4-5FB1-4DF8-BDCA-734B4055BAE1}" srcOrd="5" destOrd="0" parTransId="{AA0D727F-C4DF-4363-B135-C558D0DF76D1}" sibTransId="{6FAD0799-8CCF-4D2C-933A-9749DD386752}"/>
    <dgm:cxn modelId="{DC032A53-FAFB-4FCA-B269-BCBBC07919EA}" srcId="{EB1C9A8A-5140-49A1-AADD-64EB834DBE82}" destId="{D974694B-4784-4DAC-958A-5CED49B69424}" srcOrd="0" destOrd="0" parTransId="{DD637576-C656-431B-972E-467AC5B3764B}" sibTransId="{EA944519-6679-47B8-A7E8-696DB18B09BB}"/>
    <dgm:cxn modelId="{F0F6A153-C707-4117-93B3-C901EBE3328C}" type="presOf" srcId="{779398D3-28FB-42C2-B2CB-47EB690FF70F}" destId="{FDEF5336-26A8-4184-A518-B625854CC2C4}" srcOrd="0" destOrd="0" presId="urn:microsoft.com/office/officeart/2008/layout/LinedList"/>
    <dgm:cxn modelId="{E17D996E-27C4-4045-9CCF-794B89F8044A}" srcId="{76351589-229E-48D0-BAE4-160E3D1C088F}" destId="{B0A3019D-FBD4-49EF-9626-A1BBCF6F1305}" srcOrd="0" destOrd="0" parTransId="{9AACA81C-3430-4139-B984-C0B98504033D}" sibTransId="{E7EE6F78-7F8D-4E02-B234-76FA3E514251}"/>
    <dgm:cxn modelId="{3A40F876-0A08-415D-8A72-E82AB21851B0}" type="presOf" srcId="{3267ECC5-9E2C-4E49-B924-DD7D56B147F1}" destId="{06DA3A93-B46C-4F96-9F60-E462BD7A78A1}" srcOrd="0" destOrd="0" presId="urn:microsoft.com/office/officeart/2008/layout/LinedList"/>
    <dgm:cxn modelId="{343D8C82-F8FB-408D-947F-F59B76708F6C}" srcId="{D974694B-4784-4DAC-958A-5CED49B69424}" destId="{4A7170D9-B4D2-421E-89A8-5E83DB216F57}" srcOrd="0" destOrd="0" parTransId="{4063BEF4-9412-40F5-81D2-6F8EC8E4E95C}" sibTransId="{3945D4B5-4CF2-4030-84B5-A3551DC1259A}"/>
    <dgm:cxn modelId="{4D354088-4052-4CB7-8E65-877340ED57AC}" type="presOf" srcId="{B0A3019D-FBD4-49EF-9626-A1BBCF6F1305}" destId="{D459C13C-8A75-47BC-9E36-2866A70A792A}" srcOrd="0" destOrd="0" presId="urn:microsoft.com/office/officeart/2008/layout/LinedList"/>
    <dgm:cxn modelId="{CE06AB99-6FAE-4A22-8C8C-08D0D8C48D50}" srcId="{A5C7E601-0E44-42D6-B37A-7CB3778CB263}" destId="{779398D3-28FB-42C2-B2CB-47EB690FF70F}" srcOrd="0" destOrd="0" parTransId="{2D697837-DC58-4648-8FBD-FF7B38C654B0}" sibTransId="{D6BA8CEC-37F1-432B-888E-CF25C3771084}"/>
    <dgm:cxn modelId="{91C375A0-B4DC-42F2-84AA-E46880563816}" type="presOf" srcId="{A017B1C9-889E-488F-B008-EFCB84D5055A}" destId="{A6D42E84-EA1A-4C57-89B8-7827E7A129AB}" srcOrd="0" destOrd="0" presId="urn:microsoft.com/office/officeart/2008/layout/LinedList"/>
    <dgm:cxn modelId="{382C91AC-23B7-4C9C-8B87-625578856309}" type="presOf" srcId="{227873DA-4F3D-4E6C-BF40-6677C012B3F4}" destId="{41B91261-E79C-4BD8-8CD6-C916A859F686}" srcOrd="0" destOrd="0" presId="urn:microsoft.com/office/officeart/2008/layout/LinedList"/>
    <dgm:cxn modelId="{4C9FD9BF-4EBB-4331-A675-AB8B91522209}" type="presOf" srcId="{D974694B-4784-4DAC-958A-5CED49B69424}" destId="{13CBF413-127A-4287-987A-469513AFE3C8}" srcOrd="0" destOrd="0" presId="urn:microsoft.com/office/officeart/2008/layout/LinedList"/>
    <dgm:cxn modelId="{E24477C7-F62B-4A54-92A6-730598463D09}" type="presOf" srcId="{EB1C9A8A-5140-49A1-AADD-64EB834DBE82}" destId="{7754EA6B-E421-4AF1-A3FA-F6887F7B9717}" srcOrd="0" destOrd="0" presId="urn:microsoft.com/office/officeart/2008/layout/LinedList"/>
    <dgm:cxn modelId="{59DECCCF-EC9A-46CD-8B93-3D834CC6B883}" type="presOf" srcId="{C33828AD-24BB-443C-9132-6D7E9C2994E7}" destId="{82E22353-3047-499D-83A0-0D827919133C}" srcOrd="0" destOrd="0" presId="urn:microsoft.com/office/officeart/2008/layout/LinedList"/>
    <dgm:cxn modelId="{71D746DD-BCB0-4C6B-BCAE-CEFDF285C76A}" type="presOf" srcId="{4A7170D9-B4D2-421E-89A8-5E83DB216F57}" destId="{10018078-A188-467B-89EE-9C978DDD8D7A}" srcOrd="0" destOrd="0" presId="urn:microsoft.com/office/officeart/2008/layout/LinedList"/>
    <dgm:cxn modelId="{1317F1F8-274F-4F13-95A5-4901B1A04D69}" srcId="{A017B1C9-889E-488F-B008-EFCB84D5055A}" destId="{C33828AD-24BB-443C-9132-6D7E9C2994E7}" srcOrd="0" destOrd="0" parTransId="{0EDA1A78-08D7-4BDF-825F-BCFDED22238D}" sibTransId="{9E431C34-3866-4DC4-9CDE-47CC2F7F68DF}"/>
    <dgm:cxn modelId="{459A1DB1-EB83-4464-BD65-A65E15516C78}" type="presParOf" srcId="{7754EA6B-E421-4AF1-A3FA-F6887F7B9717}" destId="{34C6EFA2-B728-4D18-8001-9493F740DA9C}" srcOrd="0" destOrd="0" presId="urn:microsoft.com/office/officeart/2008/layout/LinedList"/>
    <dgm:cxn modelId="{0D368B52-0B61-421F-97C2-B939D942AEDF}" type="presParOf" srcId="{7754EA6B-E421-4AF1-A3FA-F6887F7B9717}" destId="{2C35AE85-85A4-4D12-B298-7F7B8A804D9F}" srcOrd="1" destOrd="0" presId="urn:microsoft.com/office/officeart/2008/layout/LinedList"/>
    <dgm:cxn modelId="{461872A2-4C12-432F-84EC-42BF61159485}" type="presParOf" srcId="{2C35AE85-85A4-4D12-B298-7F7B8A804D9F}" destId="{13CBF413-127A-4287-987A-469513AFE3C8}" srcOrd="0" destOrd="0" presId="urn:microsoft.com/office/officeart/2008/layout/LinedList"/>
    <dgm:cxn modelId="{BC064954-FF57-4C9E-97A5-5A376F627464}" type="presParOf" srcId="{2C35AE85-85A4-4D12-B298-7F7B8A804D9F}" destId="{B8E55E0F-E65A-4549-9316-F87151268F49}" srcOrd="1" destOrd="0" presId="urn:microsoft.com/office/officeart/2008/layout/LinedList"/>
    <dgm:cxn modelId="{CF17A0D4-3DF7-4274-98CE-4187B222F3B3}" type="presParOf" srcId="{B8E55E0F-E65A-4549-9316-F87151268F49}" destId="{90BF391A-7994-4F55-8C61-57A36EDDC1F9}" srcOrd="0" destOrd="0" presId="urn:microsoft.com/office/officeart/2008/layout/LinedList"/>
    <dgm:cxn modelId="{859A4A5B-DC14-44A7-BCC9-ABABECB132BD}" type="presParOf" srcId="{B8E55E0F-E65A-4549-9316-F87151268F49}" destId="{D7A71AF9-4947-4095-B70F-FD9D576B7E44}" srcOrd="1" destOrd="0" presId="urn:microsoft.com/office/officeart/2008/layout/LinedList"/>
    <dgm:cxn modelId="{402B1E9E-8D18-4C3C-A412-77A02BE85BB1}" type="presParOf" srcId="{D7A71AF9-4947-4095-B70F-FD9D576B7E44}" destId="{465C5EA0-2EF3-438E-B161-C3CD8E5A0AFB}" srcOrd="0" destOrd="0" presId="urn:microsoft.com/office/officeart/2008/layout/LinedList"/>
    <dgm:cxn modelId="{6A1D0FB7-7A81-44F6-820F-03EC0A211B23}" type="presParOf" srcId="{D7A71AF9-4947-4095-B70F-FD9D576B7E44}" destId="{10018078-A188-467B-89EE-9C978DDD8D7A}" srcOrd="1" destOrd="0" presId="urn:microsoft.com/office/officeart/2008/layout/LinedList"/>
    <dgm:cxn modelId="{D840F7B8-255C-44A9-A016-5C3A6A0AC6AC}" type="presParOf" srcId="{D7A71AF9-4947-4095-B70F-FD9D576B7E44}" destId="{1E188DCA-FA94-49C8-8F13-2B660B0333F5}" srcOrd="2" destOrd="0" presId="urn:microsoft.com/office/officeart/2008/layout/LinedList"/>
    <dgm:cxn modelId="{71B8B02C-3D66-47E1-81CD-76A672393819}" type="presParOf" srcId="{B8E55E0F-E65A-4549-9316-F87151268F49}" destId="{E36B332E-D557-4FDE-B80A-37A9860235A8}" srcOrd="2" destOrd="0" presId="urn:microsoft.com/office/officeart/2008/layout/LinedList"/>
    <dgm:cxn modelId="{C24D2572-6D3E-40F2-BF0C-8BA1B0501242}" type="presParOf" srcId="{B8E55E0F-E65A-4549-9316-F87151268F49}" destId="{8C999CC0-3BCC-4435-999E-FAF0685E4B9B}" srcOrd="3" destOrd="0" presId="urn:microsoft.com/office/officeart/2008/layout/LinedList"/>
    <dgm:cxn modelId="{8A41828E-3A22-4AB6-B390-9030270507DB}" type="presParOf" srcId="{7754EA6B-E421-4AF1-A3FA-F6887F7B9717}" destId="{51AFECCD-9334-4B83-849D-2B217373355D}" srcOrd="2" destOrd="0" presId="urn:microsoft.com/office/officeart/2008/layout/LinedList"/>
    <dgm:cxn modelId="{953444A3-6785-4D6B-AD53-1426113BD789}" type="presParOf" srcId="{7754EA6B-E421-4AF1-A3FA-F6887F7B9717}" destId="{1D981788-619C-462B-869A-C57BAF7EEEC0}" srcOrd="3" destOrd="0" presId="urn:microsoft.com/office/officeart/2008/layout/LinedList"/>
    <dgm:cxn modelId="{421303EF-1279-437C-8E87-6A70E8EA3A54}" type="presParOf" srcId="{1D981788-619C-462B-869A-C57BAF7EEEC0}" destId="{A6D42E84-EA1A-4C57-89B8-7827E7A129AB}" srcOrd="0" destOrd="0" presId="urn:microsoft.com/office/officeart/2008/layout/LinedList"/>
    <dgm:cxn modelId="{BF9E570E-1A85-4C10-8349-F6F27050CD03}" type="presParOf" srcId="{1D981788-619C-462B-869A-C57BAF7EEEC0}" destId="{B487DCF5-583C-4FD1-AF47-6A3E20657330}" srcOrd="1" destOrd="0" presId="urn:microsoft.com/office/officeart/2008/layout/LinedList"/>
    <dgm:cxn modelId="{5D171382-0ADC-431E-ADDD-85C59BC8AD2D}" type="presParOf" srcId="{B487DCF5-583C-4FD1-AF47-6A3E20657330}" destId="{685D9C7E-DC41-4CBB-A2AF-91ED5D9CF8AD}" srcOrd="0" destOrd="0" presId="urn:microsoft.com/office/officeart/2008/layout/LinedList"/>
    <dgm:cxn modelId="{46AC9DAE-A2BD-4E10-A747-6DCC66CE0942}" type="presParOf" srcId="{B487DCF5-583C-4FD1-AF47-6A3E20657330}" destId="{A09147BA-12D1-47A1-ACFF-A33D91E35E6A}" srcOrd="1" destOrd="0" presId="urn:microsoft.com/office/officeart/2008/layout/LinedList"/>
    <dgm:cxn modelId="{9A6D3A86-1DE7-4FFE-B4C9-A08E9D68B477}" type="presParOf" srcId="{A09147BA-12D1-47A1-ACFF-A33D91E35E6A}" destId="{65703472-F378-432B-A6B9-48B93CFCD333}" srcOrd="0" destOrd="0" presId="urn:microsoft.com/office/officeart/2008/layout/LinedList"/>
    <dgm:cxn modelId="{67E88F7F-D992-4BA2-8B28-B750D6E266F7}" type="presParOf" srcId="{A09147BA-12D1-47A1-ACFF-A33D91E35E6A}" destId="{82E22353-3047-499D-83A0-0D827919133C}" srcOrd="1" destOrd="0" presId="urn:microsoft.com/office/officeart/2008/layout/LinedList"/>
    <dgm:cxn modelId="{6CE0D416-2692-428E-ACF6-F0FBCA43FA0A}" type="presParOf" srcId="{A09147BA-12D1-47A1-ACFF-A33D91E35E6A}" destId="{366BAE78-7D6B-4DF6-BD61-C21587031BEE}" srcOrd="2" destOrd="0" presId="urn:microsoft.com/office/officeart/2008/layout/LinedList"/>
    <dgm:cxn modelId="{1ECBA3C3-088B-4FC9-BD24-056E2F9BC236}" type="presParOf" srcId="{B487DCF5-583C-4FD1-AF47-6A3E20657330}" destId="{CA9F91C0-D943-4390-B660-17C6D27F5B34}" srcOrd="2" destOrd="0" presId="urn:microsoft.com/office/officeart/2008/layout/LinedList"/>
    <dgm:cxn modelId="{59B1403A-CBB5-4C21-963F-1B84F18AE814}" type="presParOf" srcId="{B487DCF5-583C-4FD1-AF47-6A3E20657330}" destId="{C1153E83-35FB-4656-9C15-10A90BB23D4B}" srcOrd="3" destOrd="0" presId="urn:microsoft.com/office/officeart/2008/layout/LinedList"/>
    <dgm:cxn modelId="{805D653A-E15C-49CB-975E-92C167825C0F}" type="presParOf" srcId="{7754EA6B-E421-4AF1-A3FA-F6887F7B9717}" destId="{DF491BE9-D5C3-40AC-8815-B610B592B2B7}" srcOrd="4" destOrd="0" presId="urn:microsoft.com/office/officeart/2008/layout/LinedList"/>
    <dgm:cxn modelId="{5658E6D3-48D2-4847-A6C1-37AC03FBE3A5}" type="presParOf" srcId="{7754EA6B-E421-4AF1-A3FA-F6887F7B9717}" destId="{9ADA2B06-1AE8-425D-A82D-72883A19AA3C}" srcOrd="5" destOrd="0" presId="urn:microsoft.com/office/officeart/2008/layout/LinedList"/>
    <dgm:cxn modelId="{F5F15453-864D-4221-91E0-D5CF7D1E2D9D}" type="presParOf" srcId="{9ADA2B06-1AE8-425D-A82D-72883A19AA3C}" destId="{9EB5C84F-E546-4E0C-AD91-9201805C83ED}" srcOrd="0" destOrd="0" presId="urn:microsoft.com/office/officeart/2008/layout/LinedList"/>
    <dgm:cxn modelId="{FCAFB560-209E-48A1-A5CD-7802AB53723E}" type="presParOf" srcId="{9ADA2B06-1AE8-425D-A82D-72883A19AA3C}" destId="{255F9431-8276-4814-86B7-0D874A1F63B7}" srcOrd="1" destOrd="0" presId="urn:microsoft.com/office/officeart/2008/layout/LinedList"/>
    <dgm:cxn modelId="{460C8E87-A569-43D7-ACDA-09717EA926CC}" type="presParOf" srcId="{255F9431-8276-4814-86B7-0D874A1F63B7}" destId="{40AA8607-A05A-49B3-A191-33C3EBCA4D73}" srcOrd="0" destOrd="0" presId="urn:microsoft.com/office/officeart/2008/layout/LinedList"/>
    <dgm:cxn modelId="{82759AE3-B55F-44D5-B53B-AC766E14FEE4}" type="presParOf" srcId="{255F9431-8276-4814-86B7-0D874A1F63B7}" destId="{08BCB65D-EC2B-492E-9423-5DF353F91CF2}" srcOrd="1" destOrd="0" presId="urn:microsoft.com/office/officeart/2008/layout/LinedList"/>
    <dgm:cxn modelId="{E27CF23A-22B2-4F7B-8F35-0B9839E4D472}" type="presParOf" srcId="{08BCB65D-EC2B-492E-9423-5DF353F91CF2}" destId="{059A9D3D-D97F-4D9E-BFC7-0D592A8BBDD6}" srcOrd="0" destOrd="0" presId="urn:microsoft.com/office/officeart/2008/layout/LinedList"/>
    <dgm:cxn modelId="{2F5ED885-3BA4-4DCB-A568-D5D2A142C99D}" type="presParOf" srcId="{08BCB65D-EC2B-492E-9423-5DF353F91CF2}" destId="{D459C13C-8A75-47BC-9E36-2866A70A792A}" srcOrd="1" destOrd="0" presId="urn:microsoft.com/office/officeart/2008/layout/LinedList"/>
    <dgm:cxn modelId="{0376EAB6-1348-47D7-9D09-3180D6D25E2C}" type="presParOf" srcId="{08BCB65D-EC2B-492E-9423-5DF353F91CF2}" destId="{21665E26-EB42-43B3-A80B-ECE74BD4C76D}" srcOrd="2" destOrd="0" presId="urn:microsoft.com/office/officeart/2008/layout/LinedList"/>
    <dgm:cxn modelId="{B65FD372-F34A-4C30-B992-C2B8430E6BF2}" type="presParOf" srcId="{255F9431-8276-4814-86B7-0D874A1F63B7}" destId="{01CCD2FD-1684-43AD-8FD3-C04924FDDF66}" srcOrd="2" destOrd="0" presId="urn:microsoft.com/office/officeart/2008/layout/LinedList"/>
    <dgm:cxn modelId="{649E66ED-27D8-4BE3-8438-B107BF9AAD63}" type="presParOf" srcId="{255F9431-8276-4814-86B7-0D874A1F63B7}" destId="{DCF8786B-400A-4AF6-B9EE-04307277226D}" srcOrd="3" destOrd="0" presId="urn:microsoft.com/office/officeart/2008/layout/LinedList"/>
    <dgm:cxn modelId="{E6C6F9F9-275D-4856-899B-3D28981789FA}" type="presParOf" srcId="{7754EA6B-E421-4AF1-A3FA-F6887F7B9717}" destId="{7848935C-3216-478F-9CD1-515684D153F5}" srcOrd="6" destOrd="0" presId="urn:microsoft.com/office/officeart/2008/layout/LinedList"/>
    <dgm:cxn modelId="{4B45AE66-8B27-405F-8A05-3AF97BDC40EE}" type="presParOf" srcId="{7754EA6B-E421-4AF1-A3FA-F6887F7B9717}" destId="{CB0F442D-CDBD-4796-A9FE-66DBFC4FA9EC}" srcOrd="7" destOrd="0" presId="urn:microsoft.com/office/officeart/2008/layout/LinedList"/>
    <dgm:cxn modelId="{477A744C-8E73-438C-92E3-A7F854B5769C}" type="presParOf" srcId="{CB0F442D-CDBD-4796-A9FE-66DBFC4FA9EC}" destId="{0D319B18-60BE-42F1-B032-1BA23EA3DBD6}" srcOrd="0" destOrd="0" presId="urn:microsoft.com/office/officeart/2008/layout/LinedList"/>
    <dgm:cxn modelId="{7BD82044-60B7-4B14-8D62-95E53E583223}" type="presParOf" srcId="{CB0F442D-CDBD-4796-A9FE-66DBFC4FA9EC}" destId="{B7544C93-33F9-4D71-93A3-71DA98F6A5CB}" srcOrd="1" destOrd="0" presId="urn:microsoft.com/office/officeart/2008/layout/LinedList"/>
    <dgm:cxn modelId="{CC6DF44C-2C42-45D9-A9E1-A37FA1486008}" type="presParOf" srcId="{B7544C93-33F9-4D71-93A3-71DA98F6A5CB}" destId="{953BE74D-00F2-413D-93DB-594E2181E4FA}" srcOrd="0" destOrd="0" presId="urn:microsoft.com/office/officeart/2008/layout/LinedList"/>
    <dgm:cxn modelId="{4CA2649D-24BA-4923-9E2A-B829DEF4A5B1}" type="presParOf" srcId="{B7544C93-33F9-4D71-93A3-71DA98F6A5CB}" destId="{7BEB6A7C-3F3D-4628-8834-84508F47C9D9}" srcOrd="1" destOrd="0" presId="urn:microsoft.com/office/officeart/2008/layout/LinedList"/>
    <dgm:cxn modelId="{7BF818A3-7D4C-4686-AC80-429EFE769261}" type="presParOf" srcId="{7BEB6A7C-3F3D-4628-8834-84508F47C9D9}" destId="{89A28D95-56DF-46DE-A7C5-C58F5D6F794E}" srcOrd="0" destOrd="0" presId="urn:microsoft.com/office/officeart/2008/layout/LinedList"/>
    <dgm:cxn modelId="{4F7BE255-492D-4214-B4D4-B8BF6C34535A}" type="presParOf" srcId="{7BEB6A7C-3F3D-4628-8834-84508F47C9D9}" destId="{FDEF5336-26A8-4184-A518-B625854CC2C4}" srcOrd="1" destOrd="0" presId="urn:microsoft.com/office/officeart/2008/layout/LinedList"/>
    <dgm:cxn modelId="{F2974949-F60E-414C-8D65-0DA1C7A051EE}" type="presParOf" srcId="{7BEB6A7C-3F3D-4628-8834-84508F47C9D9}" destId="{5EDEF02E-33AD-4D86-B7AA-8D84E4D3C38F}" srcOrd="2" destOrd="0" presId="urn:microsoft.com/office/officeart/2008/layout/LinedList"/>
    <dgm:cxn modelId="{8C17161C-8203-4516-A0BE-1C537208B000}" type="presParOf" srcId="{B7544C93-33F9-4D71-93A3-71DA98F6A5CB}" destId="{A7CC642C-29B8-4901-8831-454FB5FC9C36}" srcOrd="2" destOrd="0" presId="urn:microsoft.com/office/officeart/2008/layout/LinedList"/>
    <dgm:cxn modelId="{7020DF9E-D42D-4A9C-9025-C941331918C2}" type="presParOf" srcId="{B7544C93-33F9-4D71-93A3-71DA98F6A5CB}" destId="{5ABC1131-D561-4621-8451-23FDD7E7335F}" srcOrd="3" destOrd="0" presId="urn:microsoft.com/office/officeart/2008/layout/LinedList"/>
    <dgm:cxn modelId="{56035163-EE71-441F-8EEC-4C328B787CAD}" type="presParOf" srcId="{7754EA6B-E421-4AF1-A3FA-F6887F7B9717}" destId="{41EEBE57-8D9C-43A2-86D8-82499395E549}" srcOrd="8" destOrd="0" presId="urn:microsoft.com/office/officeart/2008/layout/LinedList"/>
    <dgm:cxn modelId="{9F3D4CE6-8AFB-4930-B15A-82859C526840}" type="presParOf" srcId="{7754EA6B-E421-4AF1-A3FA-F6887F7B9717}" destId="{CADB06A4-D7B8-49E4-AFE0-FD07C09FE24F}" srcOrd="9" destOrd="0" presId="urn:microsoft.com/office/officeart/2008/layout/LinedList"/>
    <dgm:cxn modelId="{0CE19E8F-D532-49D0-A55F-15E7CA251E91}" type="presParOf" srcId="{CADB06A4-D7B8-49E4-AFE0-FD07C09FE24F}" destId="{41B91261-E79C-4BD8-8CD6-C916A859F686}" srcOrd="0" destOrd="0" presId="urn:microsoft.com/office/officeart/2008/layout/LinedList"/>
    <dgm:cxn modelId="{2DF8DE86-D6C9-4362-B9B1-3B4F8831D4AF}" type="presParOf" srcId="{CADB06A4-D7B8-49E4-AFE0-FD07C09FE24F}" destId="{C2C0F08C-4E58-4342-9CDE-479F7C1C80D0}" srcOrd="1" destOrd="0" presId="urn:microsoft.com/office/officeart/2008/layout/LinedList"/>
    <dgm:cxn modelId="{52881F9D-5972-41CB-A03F-4BA17E463F46}" type="presParOf" srcId="{C2C0F08C-4E58-4342-9CDE-479F7C1C80D0}" destId="{4CF9D1AE-976C-4200-B3F7-D6874A5FC533}" srcOrd="0" destOrd="0" presId="urn:microsoft.com/office/officeart/2008/layout/LinedList"/>
    <dgm:cxn modelId="{7F38320F-5801-4D0A-998F-1581E6A94AA6}" type="presParOf" srcId="{C2C0F08C-4E58-4342-9CDE-479F7C1C80D0}" destId="{ABC55D84-BF54-4D01-9A2B-618F55E14B16}" srcOrd="1" destOrd="0" presId="urn:microsoft.com/office/officeart/2008/layout/LinedList"/>
    <dgm:cxn modelId="{3F2EE578-1B13-4460-A02E-9BCAC2392A35}" type="presParOf" srcId="{ABC55D84-BF54-4D01-9A2B-618F55E14B16}" destId="{8DE8E1A2-4993-43B7-AC4B-1B4761CF8A02}" srcOrd="0" destOrd="0" presId="urn:microsoft.com/office/officeart/2008/layout/LinedList"/>
    <dgm:cxn modelId="{B75C29BF-3E81-4760-BBFA-3E878A2EEF24}" type="presParOf" srcId="{ABC55D84-BF54-4D01-9A2B-618F55E14B16}" destId="{06DA3A93-B46C-4F96-9F60-E462BD7A78A1}" srcOrd="1" destOrd="0" presId="urn:microsoft.com/office/officeart/2008/layout/LinedList"/>
    <dgm:cxn modelId="{1A06BCAC-F84D-4C9C-9C4C-E8CE45341C6A}" type="presParOf" srcId="{ABC55D84-BF54-4D01-9A2B-618F55E14B16}" destId="{54098855-30D5-4DCE-AC91-B4889BDFA4B7}" srcOrd="2" destOrd="0" presId="urn:microsoft.com/office/officeart/2008/layout/LinedList"/>
    <dgm:cxn modelId="{4506396D-88A6-4DBA-86C2-85A98C8ED866}" type="presParOf" srcId="{C2C0F08C-4E58-4342-9CDE-479F7C1C80D0}" destId="{8CDA4B63-43E3-4AA2-A80D-01350971FFB8}" srcOrd="2" destOrd="0" presId="urn:microsoft.com/office/officeart/2008/layout/LinedList"/>
    <dgm:cxn modelId="{236161AB-62C1-470D-AC6E-3D4D847B2BA3}" type="presParOf" srcId="{C2C0F08C-4E58-4342-9CDE-479F7C1C80D0}" destId="{B2F7A3A4-15C1-4A51-83F8-781A0698BF4F}" srcOrd="3" destOrd="0" presId="urn:microsoft.com/office/officeart/2008/layout/LinedList"/>
    <dgm:cxn modelId="{415E6E6F-A49D-4B73-8C02-FC84A68D9A7C}" type="presParOf" srcId="{7754EA6B-E421-4AF1-A3FA-F6887F7B9717}" destId="{B6164980-DC3D-43FB-8388-7973C86F75A0}" srcOrd="10" destOrd="0" presId="urn:microsoft.com/office/officeart/2008/layout/LinedList"/>
    <dgm:cxn modelId="{7CCC1600-9C7D-4CA5-AD60-25EDAC267DF9}" type="presParOf" srcId="{7754EA6B-E421-4AF1-A3FA-F6887F7B9717}" destId="{D1B10606-1312-4A6D-9D65-6D9498125D6B}" srcOrd="11" destOrd="0" presId="urn:microsoft.com/office/officeart/2008/layout/LinedList"/>
    <dgm:cxn modelId="{7F47F3EC-0D45-4B9D-B246-B0DB0FEC1EC5}" type="presParOf" srcId="{D1B10606-1312-4A6D-9D65-6D9498125D6B}" destId="{3E8D7D35-A8E1-48A2-837A-45E11F0333E3}" srcOrd="0" destOrd="0" presId="urn:microsoft.com/office/officeart/2008/layout/LinedList"/>
    <dgm:cxn modelId="{62743992-6FF8-42C2-B35D-89684F2AA8C0}" type="presParOf" srcId="{D1B10606-1312-4A6D-9D65-6D9498125D6B}" destId="{1A08EC00-F68B-4DF8-979E-8FE695ABE96E}" srcOrd="1" destOrd="0" presId="urn:microsoft.com/office/officeart/2008/layout/LinedList"/>
    <dgm:cxn modelId="{B07A7A8A-B928-42EC-B51D-EAFD34B03299}" type="presParOf" srcId="{1A08EC00-F68B-4DF8-979E-8FE695ABE96E}" destId="{E55C5331-EBD4-446D-BC9B-3501B7C92B0C}" srcOrd="0" destOrd="0" presId="urn:microsoft.com/office/officeart/2008/layout/LinedList"/>
    <dgm:cxn modelId="{10B180FB-F146-4602-B306-B22F1D94467B}" type="presParOf" srcId="{1A08EC00-F68B-4DF8-979E-8FE695ABE96E}" destId="{9C7C2A7E-B3A4-4384-AE69-76112CEE3B72}" srcOrd="1" destOrd="0" presId="urn:microsoft.com/office/officeart/2008/layout/LinedList"/>
    <dgm:cxn modelId="{95D6E08D-7065-4178-ABE4-4E21177DCE92}" type="presParOf" srcId="{9C7C2A7E-B3A4-4384-AE69-76112CEE3B72}" destId="{D893D982-7DAF-4706-BCA8-C7B0437B526A}" srcOrd="0" destOrd="0" presId="urn:microsoft.com/office/officeart/2008/layout/LinedList"/>
    <dgm:cxn modelId="{6E9577C0-D2F0-4697-8B49-8D9D298F9217}" type="presParOf" srcId="{9C7C2A7E-B3A4-4384-AE69-76112CEE3B72}" destId="{D79D13B4-9439-43AA-B646-1A7ED314970C}" srcOrd="1" destOrd="0" presId="urn:microsoft.com/office/officeart/2008/layout/LinedList"/>
    <dgm:cxn modelId="{E14D3E07-BADA-4B9A-BCE4-283C54E9D989}" type="presParOf" srcId="{9C7C2A7E-B3A4-4384-AE69-76112CEE3B72}" destId="{723B5847-3B2A-428C-9028-B8EB8B4FCB13}" srcOrd="2" destOrd="0" presId="urn:microsoft.com/office/officeart/2008/layout/LinedList"/>
    <dgm:cxn modelId="{413D9E3D-A5D3-4709-82CA-F9AC64B567F0}" type="presParOf" srcId="{1A08EC00-F68B-4DF8-979E-8FE695ABE96E}" destId="{11EF4FB9-92B3-49C7-9405-77F9E25E2AF6}" srcOrd="2" destOrd="0" presId="urn:microsoft.com/office/officeart/2008/layout/LinedList"/>
    <dgm:cxn modelId="{622D3983-1F6D-4B57-ACF4-2B46050D46C7}" type="presParOf" srcId="{1A08EC00-F68B-4DF8-979E-8FE695ABE96E}" destId="{5D02A423-12AA-44FB-BDEB-8750C7C2DF28}" srcOrd="3"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6EFA2-B728-4D18-8001-9493F740DA9C}">
      <dsp:nvSpPr>
        <dsp:cNvPr id="0" name=""/>
        <dsp:cNvSpPr/>
      </dsp:nvSpPr>
      <dsp:spPr>
        <a:xfrm>
          <a:off x="0" y="1067"/>
          <a:ext cx="1069144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BF413-127A-4287-987A-469513AFE3C8}">
      <dsp:nvSpPr>
        <dsp:cNvPr id="0" name=""/>
        <dsp:cNvSpPr/>
      </dsp:nvSpPr>
      <dsp:spPr>
        <a:xfrm>
          <a:off x="0" y="1067"/>
          <a:ext cx="2033880" cy="75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lumMod val="75000"/>
                </a:schemeClr>
              </a:solidFill>
            </a:rPr>
            <a:t>Participants</a:t>
          </a:r>
        </a:p>
      </dsp:txBody>
      <dsp:txXfrm>
        <a:off x="0" y="1067"/>
        <a:ext cx="2033880" cy="750515"/>
      </dsp:txXfrm>
    </dsp:sp>
    <dsp:sp modelId="{10018078-A188-467B-89EE-9C978DDD8D7A}">
      <dsp:nvSpPr>
        <dsp:cNvPr id="0" name=""/>
        <dsp:cNvSpPr/>
      </dsp:nvSpPr>
      <dsp:spPr>
        <a:xfrm>
          <a:off x="2186421" y="29724"/>
          <a:ext cx="8498282" cy="693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10 research participants without a high school diploma, 5 men and 5 women, White, low-SES, 19.5 to 24 years old, referred through Adult Education Centers</a:t>
          </a:r>
        </a:p>
      </dsp:txBody>
      <dsp:txXfrm>
        <a:off x="2186421" y="29724"/>
        <a:ext cx="8498282" cy="693136"/>
      </dsp:txXfrm>
    </dsp:sp>
    <dsp:sp modelId="{E36B332E-D557-4FDE-B80A-37A9860235A8}">
      <dsp:nvSpPr>
        <dsp:cNvPr id="0" name=""/>
        <dsp:cNvSpPr/>
      </dsp:nvSpPr>
      <dsp:spPr>
        <a:xfrm>
          <a:off x="2033880" y="722860"/>
          <a:ext cx="813552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FECCD-9334-4B83-849D-2B217373355D}">
      <dsp:nvSpPr>
        <dsp:cNvPr id="0" name=""/>
        <dsp:cNvSpPr/>
      </dsp:nvSpPr>
      <dsp:spPr>
        <a:xfrm>
          <a:off x="0" y="751582"/>
          <a:ext cx="10691446" cy="0"/>
        </a:xfrm>
        <a:prstGeom prst="line">
          <a:avLst/>
        </a:prstGeom>
        <a:solidFill>
          <a:schemeClr val="accent2">
            <a:hueOff val="648018"/>
            <a:satOff val="90"/>
            <a:lumOff val="78"/>
            <a:alphaOff val="0"/>
          </a:schemeClr>
        </a:solidFill>
        <a:ln w="15875" cap="flat" cmpd="sng" algn="ctr">
          <a:solidFill>
            <a:schemeClr val="accent2">
              <a:hueOff val="648018"/>
              <a:satOff val="90"/>
              <a:lumOff val="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42E84-EA1A-4C57-89B8-7827E7A129AB}">
      <dsp:nvSpPr>
        <dsp:cNvPr id="0" name=""/>
        <dsp:cNvSpPr/>
      </dsp:nvSpPr>
      <dsp:spPr>
        <a:xfrm>
          <a:off x="0" y="751582"/>
          <a:ext cx="2123134" cy="94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lumMod val="75000"/>
                </a:schemeClr>
              </a:solidFill>
            </a:rPr>
            <a:t>Data Collection</a:t>
          </a:r>
        </a:p>
        <a:p>
          <a:pPr marL="0" lvl="0" indent="0" algn="l" defTabSz="1066800">
            <a:lnSpc>
              <a:spcPct val="90000"/>
            </a:lnSpc>
            <a:spcBef>
              <a:spcPct val="0"/>
            </a:spcBef>
            <a:spcAft>
              <a:spcPct val="35000"/>
            </a:spcAft>
            <a:buNone/>
          </a:pPr>
          <a:r>
            <a:rPr lang="en-US" sz="2400" kern="1200" dirty="0">
              <a:solidFill>
                <a:schemeClr val="accent2">
                  <a:lumMod val="75000"/>
                </a:schemeClr>
              </a:solidFill>
            </a:rPr>
            <a:t>Analysis </a:t>
          </a:r>
        </a:p>
      </dsp:txBody>
      <dsp:txXfrm>
        <a:off x="0" y="751582"/>
        <a:ext cx="2123134" cy="946498"/>
      </dsp:txXfrm>
    </dsp:sp>
    <dsp:sp modelId="{82E22353-3047-499D-83A0-0D827919133C}">
      <dsp:nvSpPr>
        <dsp:cNvPr id="0" name=""/>
        <dsp:cNvSpPr/>
      </dsp:nvSpPr>
      <dsp:spPr>
        <a:xfrm>
          <a:off x="2230258" y="779316"/>
          <a:ext cx="8409308" cy="74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Semi-structured interviews, 1-2 hours; Narrative Inquiry</a:t>
          </a:r>
        </a:p>
        <a:p>
          <a:pPr marL="0" lvl="0" indent="0" algn="l" defTabSz="889000">
            <a:lnSpc>
              <a:spcPct val="90000"/>
            </a:lnSpc>
            <a:spcBef>
              <a:spcPct val="0"/>
            </a:spcBef>
            <a:spcAft>
              <a:spcPct val="35000"/>
            </a:spcAft>
            <a:buNone/>
          </a:pPr>
          <a:r>
            <a:rPr lang="en-US" sz="2000" kern="1200" dirty="0"/>
            <a:t>Thematic  Analysis</a:t>
          </a:r>
        </a:p>
      </dsp:txBody>
      <dsp:txXfrm>
        <a:off x="2230258" y="779316"/>
        <a:ext cx="8409308" cy="741852"/>
      </dsp:txXfrm>
    </dsp:sp>
    <dsp:sp modelId="{CA9F91C0-D943-4390-B660-17C6D27F5B34}">
      <dsp:nvSpPr>
        <dsp:cNvPr id="0" name=""/>
        <dsp:cNvSpPr/>
      </dsp:nvSpPr>
      <dsp:spPr>
        <a:xfrm>
          <a:off x="2123134" y="1497369"/>
          <a:ext cx="8093758"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91BE9-D5C3-40AC-8815-B610B592B2B7}">
      <dsp:nvSpPr>
        <dsp:cNvPr id="0" name=""/>
        <dsp:cNvSpPr/>
      </dsp:nvSpPr>
      <dsp:spPr>
        <a:xfrm>
          <a:off x="0" y="1698081"/>
          <a:ext cx="10691446" cy="0"/>
        </a:xfrm>
        <a:prstGeom prst="line">
          <a:avLst/>
        </a:prstGeom>
        <a:solidFill>
          <a:schemeClr val="accent2">
            <a:hueOff val="1296036"/>
            <a:satOff val="180"/>
            <a:lumOff val="157"/>
            <a:alphaOff val="0"/>
          </a:schemeClr>
        </a:solidFill>
        <a:ln w="15875" cap="flat" cmpd="sng" algn="ctr">
          <a:solidFill>
            <a:schemeClr val="accent2">
              <a:hueOff val="1296036"/>
              <a:satOff val="180"/>
              <a:lumOff val="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B5C84F-E546-4E0C-AD91-9201805C83ED}">
      <dsp:nvSpPr>
        <dsp:cNvPr id="0" name=""/>
        <dsp:cNvSpPr/>
      </dsp:nvSpPr>
      <dsp:spPr>
        <a:xfrm>
          <a:off x="0" y="1698081"/>
          <a:ext cx="2121583" cy="75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lumMod val="75000"/>
                </a:schemeClr>
              </a:solidFill>
            </a:rPr>
            <a:t>Employment </a:t>
          </a:r>
        </a:p>
      </dsp:txBody>
      <dsp:txXfrm>
        <a:off x="0" y="1698081"/>
        <a:ext cx="2121583" cy="750515"/>
      </dsp:txXfrm>
    </dsp:sp>
    <dsp:sp modelId="{D459C13C-8A75-47BC-9E36-2866A70A792A}">
      <dsp:nvSpPr>
        <dsp:cNvPr id="0" name=""/>
        <dsp:cNvSpPr/>
      </dsp:nvSpPr>
      <dsp:spPr>
        <a:xfrm>
          <a:off x="2280702" y="1732162"/>
          <a:ext cx="8407823" cy="6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Restaurant or coffee shop (4), Factory assembly work (2), Construction/Yard work (3), Bus trainee (1)</a:t>
          </a:r>
        </a:p>
      </dsp:txBody>
      <dsp:txXfrm>
        <a:off x="2280702" y="1732162"/>
        <a:ext cx="8407823" cy="681620"/>
      </dsp:txXfrm>
    </dsp:sp>
    <dsp:sp modelId="{01CCD2FD-1684-43AD-8FD3-C04924FDDF66}">
      <dsp:nvSpPr>
        <dsp:cNvPr id="0" name=""/>
        <dsp:cNvSpPr/>
      </dsp:nvSpPr>
      <dsp:spPr>
        <a:xfrm>
          <a:off x="2121583" y="2413783"/>
          <a:ext cx="8486335"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8935C-3216-478F-9CD1-515684D153F5}">
      <dsp:nvSpPr>
        <dsp:cNvPr id="0" name=""/>
        <dsp:cNvSpPr/>
      </dsp:nvSpPr>
      <dsp:spPr>
        <a:xfrm>
          <a:off x="0" y="2448597"/>
          <a:ext cx="10691446" cy="0"/>
        </a:xfrm>
        <a:prstGeom prst="line">
          <a:avLst/>
        </a:prstGeom>
        <a:solidFill>
          <a:schemeClr val="accent2">
            <a:hueOff val="1944054"/>
            <a:satOff val="271"/>
            <a:lumOff val="235"/>
            <a:alphaOff val="0"/>
          </a:schemeClr>
        </a:solidFill>
        <a:ln w="15875" cap="flat" cmpd="sng" algn="ctr">
          <a:solidFill>
            <a:schemeClr val="accent2">
              <a:hueOff val="1944054"/>
              <a:satOff val="271"/>
              <a:lumOff val="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19B18-60BE-42F1-B032-1BA23EA3DBD6}">
      <dsp:nvSpPr>
        <dsp:cNvPr id="0" name=""/>
        <dsp:cNvSpPr/>
      </dsp:nvSpPr>
      <dsp:spPr>
        <a:xfrm>
          <a:off x="0" y="2448597"/>
          <a:ext cx="1839112" cy="596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lumMod val="75000"/>
                </a:schemeClr>
              </a:solidFill>
            </a:rPr>
            <a:t>Researcher Positionality</a:t>
          </a:r>
        </a:p>
        <a:p>
          <a:pPr marL="0" lvl="0" indent="0" algn="l" defTabSz="1066800">
            <a:lnSpc>
              <a:spcPct val="90000"/>
            </a:lnSpc>
            <a:spcBef>
              <a:spcPct val="0"/>
            </a:spcBef>
            <a:spcAft>
              <a:spcPct val="35000"/>
            </a:spcAft>
            <a:buNone/>
          </a:pPr>
          <a:r>
            <a:rPr lang="en-US" sz="2400" kern="1200" dirty="0">
              <a:solidFill>
                <a:schemeClr val="accent2">
                  <a:lumMod val="75000"/>
                </a:schemeClr>
              </a:solidFill>
            </a:rPr>
            <a:t> </a:t>
          </a:r>
        </a:p>
      </dsp:txBody>
      <dsp:txXfrm>
        <a:off x="0" y="2448597"/>
        <a:ext cx="1839112" cy="596967"/>
      </dsp:txXfrm>
    </dsp:sp>
    <dsp:sp modelId="{FDEF5336-26A8-4184-A518-B625854CC2C4}">
      <dsp:nvSpPr>
        <dsp:cNvPr id="0" name=""/>
        <dsp:cNvSpPr/>
      </dsp:nvSpPr>
      <dsp:spPr>
        <a:xfrm>
          <a:off x="1993376" y="2482678"/>
          <a:ext cx="8688553" cy="6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     Teacher, School Counselor, Community Non-Profit Youth Service Director </a:t>
          </a:r>
        </a:p>
      </dsp:txBody>
      <dsp:txXfrm>
        <a:off x="1993376" y="2482678"/>
        <a:ext cx="8688553" cy="681620"/>
      </dsp:txXfrm>
    </dsp:sp>
    <dsp:sp modelId="{A7CC642C-29B8-4901-8831-454FB5FC9C36}">
      <dsp:nvSpPr>
        <dsp:cNvPr id="0" name=""/>
        <dsp:cNvSpPr/>
      </dsp:nvSpPr>
      <dsp:spPr>
        <a:xfrm>
          <a:off x="1839112" y="3164299"/>
          <a:ext cx="8227401"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EBE57-8D9C-43A2-86D8-82499395E549}">
      <dsp:nvSpPr>
        <dsp:cNvPr id="0" name=""/>
        <dsp:cNvSpPr/>
      </dsp:nvSpPr>
      <dsp:spPr>
        <a:xfrm>
          <a:off x="0" y="3309891"/>
          <a:ext cx="10691446" cy="0"/>
        </a:xfrm>
        <a:prstGeom prst="line">
          <a:avLst/>
        </a:prstGeom>
        <a:solidFill>
          <a:schemeClr val="accent2">
            <a:hueOff val="2592072"/>
            <a:satOff val="361"/>
            <a:lumOff val="314"/>
            <a:alphaOff val="0"/>
          </a:schemeClr>
        </a:solidFill>
        <a:ln w="15875" cap="flat" cmpd="sng" algn="ctr">
          <a:solidFill>
            <a:schemeClr val="accent2">
              <a:hueOff val="2592072"/>
              <a:satOff val="361"/>
              <a:lumOff val="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91261-E79C-4BD8-8CD6-C916A859F686}">
      <dsp:nvSpPr>
        <dsp:cNvPr id="0" name=""/>
        <dsp:cNvSpPr/>
      </dsp:nvSpPr>
      <dsp:spPr>
        <a:xfrm>
          <a:off x="0" y="3198380"/>
          <a:ext cx="2138289" cy="75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lumMod val="75000"/>
                </a:schemeClr>
              </a:solidFill>
            </a:rPr>
            <a:t>Challenges</a:t>
          </a:r>
        </a:p>
      </dsp:txBody>
      <dsp:txXfrm>
        <a:off x="0" y="3198380"/>
        <a:ext cx="2138289" cy="750515"/>
      </dsp:txXfrm>
    </dsp:sp>
    <dsp:sp modelId="{06DA3A93-B46C-4F96-9F60-E462BD7A78A1}">
      <dsp:nvSpPr>
        <dsp:cNvPr id="0" name=""/>
        <dsp:cNvSpPr/>
      </dsp:nvSpPr>
      <dsp:spPr>
        <a:xfrm>
          <a:off x="2298660" y="3232461"/>
          <a:ext cx="8392785" cy="6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Rural, low-resourced area; hard to find 20-25 year-olds who had steady employment </a:t>
          </a:r>
        </a:p>
      </dsp:txBody>
      <dsp:txXfrm>
        <a:off x="2298660" y="3232461"/>
        <a:ext cx="8392785" cy="681620"/>
      </dsp:txXfrm>
    </dsp:sp>
    <dsp:sp modelId="{8CDA4B63-43E3-4AA2-A80D-01350971FFB8}">
      <dsp:nvSpPr>
        <dsp:cNvPr id="0" name=""/>
        <dsp:cNvSpPr/>
      </dsp:nvSpPr>
      <dsp:spPr>
        <a:xfrm>
          <a:off x="2138289" y="3914082"/>
          <a:ext cx="8553156"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164980-DC3D-43FB-8388-7973C86F75A0}">
      <dsp:nvSpPr>
        <dsp:cNvPr id="0" name=""/>
        <dsp:cNvSpPr/>
      </dsp:nvSpPr>
      <dsp:spPr>
        <a:xfrm>
          <a:off x="0" y="3948896"/>
          <a:ext cx="10691446" cy="0"/>
        </a:xfrm>
        <a:prstGeom prst="line">
          <a:avLst/>
        </a:prstGeom>
        <a:solidFill>
          <a:schemeClr val="accent2">
            <a:hueOff val="3240090"/>
            <a:satOff val="451"/>
            <a:lumOff val="392"/>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D7D35-A8E1-48A2-837A-45E11F0333E3}">
      <dsp:nvSpPr>
        <dsp:cNvPr id="0" name=""/>
        <dsp:cNvSpPr/>
      </dsp:nvSpPr>
      <dsp:spPr>
        <a:xfrm>
          <a:off x="0" y="3948896"/>
          <a:ext cx="2138289" cy="75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endParaRPr lang="en-US" sz="3400" kern="1200" dirty="0">
            <a:solidFill>
              <a:schemeClr val="accent2">
                <a:lumMod val="75000"/>
              </a:schemeClr>
            </a:solidFill>
            <a:cs typeface="Calibri Light" panose="020F0302020204030204"/>
          </a:endParaRPr>
        </a:p>
      </dsp:txBody>
      <dsp:txXfrm>
        <a:off x="0" y="3948896"/>
        <a:ext cx="2138289" cy="750515"/>
      </dsp:txXfrm>
    </dsp:sp>
    <dsp:sp modelId="{D79D13B4-9439-43AA-B646-1A7ED314970C}">
      <dsp:nvSpPr>
        <dsp:cNvPr id="0" name=""/>
        <dsp:cNvSpPr/>
      </dsp:nvSpPr>
      <dsp:spPr>
        <a:xfrm>
          <a:off x="2298660" y="3982977"/>
          <a:ext cx="8392785" cy="68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endParaRPr lang="en-US" sz="3100" kern="1200" dirty="0"/>
        </a:p>
      </dsp:txBody>
      <dsp:txXfrm>
        <a:off x="2298660" y="3982977"/>
        <a:ext cx="8392785" cy="681620"/>
      </dsp:txXfrm>
    </dsp:sp>
    <dsp:sp modelId="{11EF4FB9-92B3-49C7-9405-77F9E25E2AF6}">
      <dsp:nvSpPr>
        <dsp:cNvPr id="0" name=""/>
        <dsp:cNvSpPr/>
      </dsp:nvSpPr>
      <dsp:spPr>
        <a:xfrm>
          <a:off x="2138289" y="4664597"/>
          <a:ext cx="8553156"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B9E4D-4444-414D-BCFE-CAF351F70760}" type="datetimeFigureOut">
              <a:rPr lang="en-US" smtClean="0"/>
              <a:t>3/10/20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BD66-4A5A-BE42-A828-A611FBCBF21F}" type="slidenum">
              <a:rPr lang="en-US" smtClean="0"/>
              <a:t>‹#›</a:t>
            </a:fld>
            <a:endParaRPr lang="en-US"/>
          </a:p>
        </p:txBody>
      </p:sp>
    </p:spTree>
    <p:extLst>
      <p:ext uri="{BB962C8B-B14F-4D97-AF65-F5344CB8AC3E}">
        <p14:creationId xmlns:p14="http://schemas.microsoft.com/office/powerpoint/2010/main" val="1980099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5BD66-4A5A-BE42-A828-A611FBCBF21F}" type="slidenum">
              <a:rPr lang="en-US" smtClean="0"/>
              <a:t>1</a:t>
            </a:fld>
            <a:endParaRPr lang="en-US"/>
          </a:p>
        </p:txBody>
      </p:sp>
    </p:spTree>
    <p:extLst>
      <p:ext uri="{BB962C8B-B14F-4D97-AF65-F5344CB8AC3E}">
        <p14:creationId xmlns:p14="http://schemas.microsoft.com/office/powerpoint/2010/main" val="177829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15BD66-4A5A-BE42-A828-A611FBCBF21F}" type="slidenum">
              <a:rPr lang="en-US" smtClean="0"/>
              <a:t>4</a:t>
            </a:fld>
            <a:endParaRPr lang="en-US" dirty="0"/>
          </a:p>
        </p:txBody>
      </p:sp>
    </p:spTree>
    <p:extLst>
      <p:ext uri="{BB962C8B-B14F-4D97-AF65-F5344CB8AC3E}">
        <p14:creationId xmlns:p14="http://schemas.microsoft.com/office/powerpoint/2010/main" val="11697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59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B6E300-0A13-4A81-945A-7333C271A069}" type="datetimeFigureOut">
              <a:rPr lang="en-US"/>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9029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671962-1EA4-46E7-BCB0-F36CE46D1A59}" type="datetimeFigureOut">
              <a:rPr lang="en-US"/>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82756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a:t>‹#›</a:t>
            </a:fld>
            <a:endParaRPr lang="en-US"/>
          </a:p>
        </p:txBody>
      </p:sp>
    </p:spTree>
    <p:extLst>
      <p:ext uri="{BB962C8B-B14F-4D97-AF65-F5344CB8AC3E}">
        <p14:creationId xmlns:p14="http://schemas.microsoft.com/office/powerpoint/2010/main" val="86870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a:t>3/10/20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27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D9E2A62-1983-43A1-A163-D8AA46534C80}" type="datetimeFigureOut">
              <a:rPr lang="en-US"/>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58652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8F3E3B-34E3-4345-B2A1-994B83598A9C}" type="datetimeFigureOut">
              <a:rPr lang="en-US"/>
              <a:t>3/10/20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37726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a:t>3/10/20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407660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a:t>3/10/20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a:p>
        </p:txBody>
      </p:sp>
    </p:spTree>
    <p:extLst>
      <p:ext uri="{BB962C8B-B14F-4D97-AF65-F5344CB8AC3E}">
        <p14:creationId xmlns:p14="http://schemas.microsoft.com/office/powerpoint/2010/main" val="220763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a:t>3/10/20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pPr/>
              <a:t>‹#›</a:t>
            </a:fld>
            <a:endParaRPr lang="en-US"/>
          </a:p>
        </p:txBody>
      </p:sp>
    </p:spTree>
    <p:extLst>
      <p:ext uri="{BB962C8B-B14F-4D97-AF65-F5344CB8AC3E}">
        <p14:creationId xmlns:p14="http://schemas.microsoft.com/office/powerpoint/2010/main" val="147873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a:t>3/10/20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59560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a:t>3/10/20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03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measureofamerica.org/youth-disconnection-201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i.org/10.1080/03069885.2018.150420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nesdoc.unesco.org/ark:/48223/pf0000227150" TargetMode="External"/><Relationship Id="rId2" Type="http://schemas.openxmlformats.org/officeDocument/2006/relationships/hyperlink" Target="https://doi.org/10.1080/14780887.2011.58610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2919-6675-564A-9CB8-761760378150}"/>
              </a:ext>
            </a:extLst>
          </p:cNvPr>
          <p:cNvSpPr>
            <a:spLocks noGrp="1"/>
          </p:cNvSpPr>
          <p:nvPr>
            <p:ph type="ctrTitle"/>
          </p:nvPr>
        </p:nvSpPr>
        <p:spPr>
          <a:xfrm>
            <a:off x="624468" y="146754"/>
            <a:ext cx="7108423" cy="4927601"/>
          </a:xfrm>
        </p:spPr>
        <p:txBody>
          <a:bodyPr anchor="ctr">
            <a:normAutofit/>
          </a:bodyPr>
          <a:lstStyle/>
          <a:p>
            <a:pPr algn="r"/>
            <a:r>
              <a:rPr lang="en-US" sz="4000" i="1" dirty="0"/>
              <a:t>Trauma and Life Course Planning in Emerging Adulthood: </a:t>
            </a:r>
            <a:br>
              <a:rPr lang="en-US" sz="4000" i="1" dirty="0"/>
            </a:br>
            <a:r>
              <a:rPr lang="en-US" sz="4000" i="1" dirty="0"/>
              <a:t>Healing Conditions that Support Aspiration and Hope</a:t>
            </a:r>
            <a:endParaRPr lang="en-US" sz="4000" dirty="0"/>
          </a:p>
        </p:txBody>
      </p:sp>
      <p:sp>
        <p:nvSpPr>
          <p:cNvPr id="3" name="Subtitle 2">
            <a:extLst>
              <a:ext uri="{FF2B5EF4-FFF2-40B4-BE49-F238E27FC236}">
                <a16:creationId xmlns:a16="http://schemas.microsoft.com/office/drawing/2014/main" id="{9A36E21B-174B-E142-A54C-69AEAF7BBB1E}"/>
              </a:ext>
            </a:extLst>
          </p:cNvPr>
          <p:cNvSpPr>
            <a:spLocks noGrp="1"/>
          </p:cNvSpPr>
          <p:nvPr>
            <p:ph type="subTitle" idx="1"/>
          </p:nvPr>
        </p:nvSpPr>
        <p:spPr>
          <a:xfrm>
            <a:off x="1943101" y="4772025"/>
            <a:ext cx="11144250" cy="1200150"/>
          </a:xfrm>
        </p:spPr>
        <p:txBody>
          <a:bodyPr anchor="ctr">
            <a:noAutofit/>
          </a:bodyPr>
          <a:lstStyle/>
          <a:p>
            <a:r>
              <a:rPr lang="en-US" sz="2000" i="1" dirty="0">
                <a:solidFill>
                  <a:srgbClr val="FFFFFF"/>
                </a:solidFill>
              </a:rPr>
              <a:t>Donna M. San Antonio  ~ Lesley University, Cambridge, MA  </a:t>
            </a:r>
          </a:p>
          <a:p>
            <a:r>
              <a:rPr lang="en-US" sz="2000" i="1" dirty="0">
                <a:solidFill>
                  <a:srgbClr val="FFFFFF"/>
                </a:solidFill>
              </a:rPr>
              <a:t>International Scientific Seminar: Life Designing  Interventions</a:t>
            </a:r>
          </a:p>
          <a:p>
            <a:r>
              <a:rPr lang="en-US" sz="2000" i="1" dirty="0">
                <a:solidFill>
                  <a:srgbClr val="FFFFFF"/>
                </a:solidFill>
              </a:rPr>
              <a:t>Lausanne, Switzerland ~ 6 March, 2020 </a:t>
            </a:r>
          </a:p>
        </p:txBody>
      </p:sp>
    </p:spTree>
    <p:extLst>
      <p:ext uri="{BB962C8B-B14F-4D97-AF65-F5344CB8AC3E}">
        <p14:creationId xmlns:p14="http://schemas.microsoft.com/office/powerpoint/2010/main" val="30738776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FA01-495A-514F-8B41-A2C7F92988AE}"/>
              </a:ext>
            </a:extLst>
          </p:cNvPr>
          <p:cNvSpPr>
            <a:spLocks noGrp="1"/>
          </p:cNvSpPr>
          <p:nvPr>
            <p:ph type="title"/>
          </p:nvPr>
        </p:nvSpPr>
        <p:spPr/>
        <p:txBody>
          <a:bodyPr>
            <a:normAutofit/>
          </a:bodyPr>
          <a:lstStyle/>
          <a:p>
            <a:pPr algn="ctr"/>
            <a:r>
              <a:rPr lang="en-US" sz="3600">
                <a:solidFill>
                  <a:schemeClr val="accent2"/>
                </a:solidFill>
              </a:rPr>
              <a:t>Kicked Out</a:t>
            </a:r>
            <a:br>
              <a:rPr lang="en-US" sz="3600">
                <a:solidFill>
                  <a:schemeClr val="accent2"/>
                </a:solidFill>
              </a:rPr>
            </a:br>
            <a:r>
              <a:rPr lang="en-US" sz="3600">
                <a:solidFill>
                  <a:schemeClr val="accent2"/>
                </a:solidFill>
              </a:rPr>
              <a:t>“</a:t>
            </a:r>
            <a:r>
              <a:rPr lang="en-US" sz="3200" i="1">
                <a:solidFill>
                  <a:schemeClr val="accent2"/>
                </a:solidFill>
              </a:rPr>
              <a:t>They just let you go”</a:t>
            </a:r>
          </a:p>
        </p:txBody>
      </p:sp>
      <p:sp>
        <p:nvSpPr>
          <p:cNvPr id="3" name="Content Placeholder 2">
            <a:extLst>
              <a:ext uri="{FF2B5EF4-FFF2-40B4-BE49-F238E27FC236}">
                <a16:creationId xmlns:a16="http://schemas.microsoft.com/office/drawing/2014/main" id="{4E7F068B-4795-684F-862A-5D34827799D0}"/>
              </a:ext>
            </a:extLst>
          </p:cNvPr>
          <p:cNvSpPr>
            <a:spLocks noGrp="1"/>
          </p:cNvSpPr>
          <p:nvPr>
            <p:ph idx="1"/>
          </p:nvPr>
        </p:nvSpPr>
        <p:spPr/>
        <p:txBody>
          <a:bodyPr/>
          <a:lstStyle/>
          <a:p>
            <a:pPr marL="0" indent="0" algn="ctr">
              <a:buNone/>
            </a:pPr>
            <a:endParaRPr lang="en-US"/>
          </a:p>
          <a:p>
            <a:pPr>
              <a:buFont typeface="Wingdings" pitchFamily="2" charset="2"/>
              <a:buChar char="v"/>
            </a:pPr>
            <a:r>
              <a:rPr lang="en-US" i="1"/>
              <a:t>I loved elementary school.  I loved learning.  I loved schoolwork.  I was good at it…</a:t>
            </a:r>
            <a:r>
              <a:rPr lang="en-US" b="1" i="1"/>
              <a:t> </a:t>
            </a:r>
            <a:r>
              <a:rPr lang="en-US" i="1"/>
              <a:t>[but] I wasn’t very good with social interactions…And I was also going through some emotional stuff on my own.  I couldn’t make it to school anymore…They just let you go….there was no pressure for me to finish school.</a:t>
            </a:r>
          </a:p>
          <a:p>
            <a:pPr marL="0" indent="0">
              <a:buNone/>
            </a:pPr>
            <a:endParaRPr lang="en-US"/>
          </a:p>
          <a:p>
            <a:pPr marL="201168" lvl="1" indent="0" algn="ctr">
              <a:buNone/>
            </a:pPr>
            <a:r>
              <a:rPr lang="en-US" sz="3200">
                <a:solidFill>
                  <a:schemeClr val="accent2"/>
                </a:solidFill>
                <a:latin typeface="+mj-lt"/>
              </a:rPr>
              <a:t>“</a:t>
            </a:r>
            <a:r>
              <a:rPr lang="en-US" sz="3200" i="1">
                <a:solidFill>
                  <a:schemeClr val="accent2"/>
                </a:solidFill>
                <a:latin typeface="+mj-lt"/>
              </a:rPr>
              <a:t>Someone should have reached out”</a:t>
            </a:r>
            <a:endParaRPr lang="en-US" sz="3200">
              <a:latin typeface="+mj-lt"/>
            </a:endParaRPr>
          </a:p>
          <a:p>
            <a:pPr>
              <a:buFont typeface="Wingdings" pitchFamily="2" charset="2"/>
              <a:buChar char="v"/>
            </a:pPr>
            <a:r>
              <a:rPr lang="en-US"/>
              <a:t> </a:t>
            </a:r>
            <a:r>
              <a:rPr lang="en-US" i="1"/>
              <a:t>If someone would have reached out to me, I would have been better off… I would have been able to maybe start my journey into bettering myself sooner… I feel there’s no way my teachers didn’t see at least some portion of what was going on…someone should have reached out.</a:t>
            </a:r>
          </a:p>
          <a:p>
            <a:pPr>
              <a:buFont typeface="Wingdings" pitchFamily="2" charset="2"/>
              <a:buChar char="v"/>
            </a:pPr>
            <a:endParaRPr lang="en-US"/>
          </a:p>
          <a:p>
            <a:pPr algn="ctr"/>
            <a:endParaRPr lang="en-US"/>
          </a:p>
        </p:txBody>
      </p:sp>
    </p:spTree>
    <p:extLst>
      <p:ext uri="{BB962C8B-B14F-4D97-AF65-F5344CB8AC3E}">
        <p14:creationId xmlns:p14="http://schemas.microsoft.com/office/powerpoint/2010/main" val="127656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FA01-495A-514F-8B41-A2C7F92988AE}"/>
              </a:ext>
            </a:extLst>
          </p:cNvPr>
          <p:cNvSpPr>
            <a:spLocks noGrp="1"/>
          </p:cNvSpPr>
          <p:nvPr>
            <p:ph type="title"/>
          </p:nvPr>
        </p:nvSpPr>
        <p:spPr/>
        <p:txBody>
          <a:bodyPr>
            <a:normAutofit/>
          </a:bodyPr>
          <a:lstStyle/>
          <a:p>
            <a:pPr algn="ctr"/>
            <a:r>
              <a:rPr lang="en-US" sz="3600">
                <a:solidFill>
                  <a:schemeClr val="accent2"/>
                </a:solidFill>
              </a:rPr>
              <a:t>Disrupted Attachment and On-going Disconnection</a:t>
            </a:r>
            <a:br>
              <a:rPr lang="en-US" sz="3600">
                <a:solidFill>
                  <a:schemeClr val="accent2"/>
                </a:solidFill>
              </a:rPr>
            </a:br>
            <a:endParaRPr lang="en-US" sz="3200" i="1">
              <a:solidFill>
                <a:schemeClr val="accent2"/>
              </a:solidFill>
            </a:endParaRPr>
          </a:p>
        </p:txBody>
      </p:sp>
      <p:sp>
        <p:nvSpPr>
          <p:cNvPr id="3" name="Content Placeholder 2">
            <a:extLst>
              <a:ext uri="{FF2B5EF4-FFF2-40B4-BE49-F238E27FC236}">
                <a16:creationId xmlns:a16="http://schemas.microsoft.com/office/drawing/2014/main" id="{4E7F068B-4795-684F-862A-5D34827799D0}"/>
              </a:ext>
            </a:extLst>
          </p:cNvPr>
          <p:cNvSpPr>
            <a:spLocks noGrp="1"/>
          </p:cNvSpPr>
          <p:nvPr>
            <p:ph idx="1"/>
          </p:nvPr>
        </p:nvSpPr>
        <p:spPr/>
        <p:txBody>
          <a:bodyPr/>
          <a:lstStyle/>
          <a:p>
            <a:pPr marL="0" indent="0" algn="ctr">
              <a:buNone/>
            </a:pPr>
            <a:endParaRPr lang="en-US"/>
          </a:p>
          <a:p>
            <a:pPr>
              <a:buFont typeface="Wingdings" pitchFamily="2" charset="2"/>
              <a:buChar char="v"/>
            </a:pPr>
            <a:r>
              <a:rPr lang="en-US" sz="2400"/>
              <a:t> </a:t>
            </a:r>
            <a:r>
              <a:rPr lang="en-US" sz="2400" i="1"/>
              <a:t>I had no social skills.  The relationships with my friends were poor and weak because I didn’t really know how to develop an emotional connection with another person.</a:t>
            </a:r>
          </a:p>
          <a:p>
            <a:pPr marL="0" indent="0">
              <a:buNone/>
            </a:pPr>
            <a:endParaRPr lang="en-US" i="1"/>
          </a:p>
          <a:p>
            <a:pPr>
              <a:buFont typeface="Wingdings" pitchFamily="2" charset="2"/>
              <a:buChar char="v"/>
            </a:pPr>
            <a:r>
              <a:rPr lang="en-US" i="1"/>
              <a:t> </a:t>
            </a:r>
            <a:r>
              <a:rPr lang="en-US" sz="2400" i="1"/>
              <a:t>I never had many friends…I just didn’t fit in…I was a little too much for what people wanted me to be… I just had issues connecting with people and having friends [but] I hate being alone…I just drown in everything until I spill out a little bit on everybody or until I blow up, and then all over again I reseal it and I re-stuff everything, and it’s just a never-ending cycle of freaking out.  </a:t>
            </a:r>
          </a:p>
          <a:p>
            <a:pPr>
              <a:buFont typeface="Wingdings" pitchFamily="2" charset="2"/>
              <a:buChar char="v"/>
            </a:pPr>
            <a:endParaRPr lang="en-US"/>
          </a:p>
          <a:p>
            <a:pPr algn="ctr"/>
            <a:endParaRPr lang="en-US"/>
          </a:p>
        </p:txBody>
      </p:sp>
    </p:spTree>
    <p:extLst>
      <p:ext uri="{BB962C8B-B14F-4D97-AF65-F5344CB8AC3E}">
        <p14:creationId xmlns:p14="http://schemas.microsoft.com/office/powerpoint/2010/main" val="36271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FA01-495A-514F-8B41-A2C7F92988AE}"/>
              </a:ext>
            </a:extLst>
          </p:cNvPr>
          <p:cNvSpPr>
            <a:spLocks noGrp="1"/>
          </p:cNvSpPr>
          <p:nvPr>
            <p:ph type="title"/>
          </p:nvPr>
        </p:nvSpPr>
        <p:spPr/>
        <p:txBody>
          <a:bodyPr>
            <a:normAutofit/>
          </a:bodyPr>
          <a:lstStyle/>
          <a:p>
            <a:pPr algn="ctr"/>
            <a:r>
              <a:rPr lang="en-US" sz="3600" dirty="0">
                <a:solidFill>
                  <a:schemeClr val="accent2"/>
                </a:solidFill>
              </a:rPr>
              <a:t>Work Volition and Career Adaptability</a:t>
            </a:r>
            <a:br>
              <a:rPr lang="en-US" sz="3600" dirty="0">
                <a:solidFill>
                  <a:schemeClr val="accent2"/>
                </a:solidFill>
              </a:rPr>
            </a:br>
            <a:r>
              <a:rPr lang="en-US" sz="3600" i="1" dirty="0">
                <a:solidFill>
                  <a:schemeClr val="accent2"/>
                </a:solidFill>
              </a:rPr>
              <a:t>“You get burnt out as a human being…”</a:t>
            </a:r>
            <a:br>
              <a:rPr lang="en-US" sz="3600" dirty="0">
                <a:solidFill>
                  <a:schemeClr val="accent2"/>
                </a:solidFill>
              </a:rPr>
            </a:br>
            <a:endParaRPr lang="en-US" sz="3200" i="1" dirty="0">
              <a:solidFill>
                <a:schemeClr val="accent2"/>
              </a:solidFill>
            </a:endParaRPr>
          </a:p>
        </p:txBody>
      </p:sp>
      <p:sp>
        <p:nvSpPr>
          <p:cNvPr id="3" name="Content Placeholder 2">
            <a:extLst>
              <a:ext uri="{FF2B5EF4-FFF2-40B4-BE49-F238E27FC236}">
                <a16:creationId xmlns:a16="http://schemas.microsoft.com/office/drawing/2014/main" id="{4E7F068B-4795-684F-862A-5D34827799D0}"/>
              </a:ext>
            </a:extLst>
          </p:cNvPr>
          <p:cNvSpPr>
            <a:spLocks noGrp="1"/>
          </p:cNvSpPr>
          <p:nvPr>
            <p:ph idx="1"/>
          </p:nvPr>
        </p:nvSpPr>
        <p:spPr/>
        <p:txBody>
          <a:bodyPr/>
          <a:lstStyle/>
          <a:p>
            <a:pPr marL="0" indent="0" algn="ctr">
              <a:buNone/>
            </a:pPr>
            <a:endParaRPr lang="en-US" dirty="0"/>
          </a:p>
          <a:p>
            <a:pPr marL="0" indent="0">
              <a:buNone/>
            </a:pPr>
            <a:endParaRPr lang="en-US" dirty="0"/>
          </a:p>
          <a:p>
            <a:pPr>
              <a:buFont typeface="Wingdings" pitchFamily="2" charset="2"/>
              <a:buChar char="v"/>
            </a:pPr>
            <a:r>
              <a:rPr lang="en-US" dirty="0"/>
              <a:t>  </a:t>
            </a:r>
            <a:r>
              <a:rPr lang="en-US" i="1" dirty="0"/>
              <a:t>…</a:t>
            </a:r>
            <a:r>
              <a:rPr lang="en-US" sz="2800" i="1" dirty="0"/>
              <a:t>I just didn’t care about anything. There was just a complete lack of enthusiasm, where I was just, like, I was just existing…I just had all these obstacles getting in the way.  And then eventually you get burnt out as a human being, so you’re just like, okay, you throw your hands up and you just give up.</a:t>
            </a:r>
          </a:p>
          <a:p>
            <a:pPr>
              <a:buFont typeface="Wingdings" pitchFamily="2" charset="2"/>
              <a:buChar char="v"/>
            </a:pPr>
            <a:endParaRPr lang="en-US" dirty="0"/>
          </a:p>
          <a:p>
            <a:pPr algn="ctr"/>
            <a:endParaRPr lang="en-US" dirty="0"/>
          </a:p>
        </p:txBody>
      </p:sp>
    </p:spTree>
    <p:extLst>
      <p:ext uri="{BB962C8B-B14F-4D97-AF65-F5344CB8AC3E}">
        <p14:creationId xmlns:p14="http://schemas.microsoft.com/office/powerpoint/2010/main" val="3068559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FA01-495A-514F-8B41-A2C7F92988AE}"/>
              </a:ext>
            </a:extLst>
          </p:cNvPr>
          <p:cNvSpPr>
            <a:spLocks noGrp="1"/>
          </p:cNvSpPr>
          <p:nvPr>
            <p:ph type="title"/>
          </p:nvPr>
        </p:nvSpPr>
        <p:spPr/>
        <p:txBody>
          <a:bodyPr>
            <a:normAutofit/>
          </a:bodyPr>
          <a:lstStyle/>
          <a:p>
            <a:pPr algn="ctr"/>
            <a:r>
              <a:rPr lang="en-US" sz="3600">
                <a:solidFill>
                  <a:schemeClr val="accent2"/>
                </a:solidFill>
              </a:rPr>
              <a:t>Moderating Factors</a:t>
            </a:r>
            <a:br>
              <a:rPr lang="en-US" sz="3600">
                <a:solidFill>
                  <a:schemeClr val="accent2"/>
                </a:solidFill>
              </a:rPr>
            </a:br>
            <a:endParaRPr lang="en-US" sz="3200" i="1">
              <a:solidFill>
                <a:schemeClr val="accent2"/>
              </a:solidFill>
            </a:endParaRPr>
          </a:p>
        </p:txBody>
      </p:sp>
      <p:sp>
        <p:nvSpPr>
          <p:cNvPr id="3" name="Content Placeholder 2">
            <a:extLst>
              <a:ext uri="{FF2B5EF4-FFF2-40B4-BE49-F238E27FC236}">
                <a16:creationId xmlns:a16="http://schemas.microsoft.com/office/drawing/2014/main" id="{4E7F068B-4795-684F-862A-5D34827799D0}"/>
              </a:ext>
            </a:extLst>
          </p:cNvPr>
          <p:cNvSpPr>
            <a:spLocks noGrp="1"/>
          </p:cNvSpPr>
          <p:nvPr>
            <p:ph idx="1"/>
          </p:nvPr>
        </p:nvSpPr>
        <p:spPr>
          <a:xfrm>
            <a:off x="595423" y="1488558"/>
            <a:ext cx="11015330" cy="4614530"/>
          </a:xfrm>
        </p:spPr>
        <p:txBody>
          <a:bodyPr>
            <a:normAutofit fontScale="92500" lnSpcReduction="20000"/>
          </a:bodyPr>
          <a:lstStyle/>
          <a:p>
            <a:pPr marL="0" indent="0" algn="ctr">
              <a:buNone/>
            </a:pPr>
            <a:endParaRPr lang="en-US" sz="2400"/>
          </a:p>
          <a:p>
            <a:pPr>
              <a:buFont typeface="Wingdings" pitchFamily="2" charset="2"/>
              <a:buChar char="v"/>
            </a:pPr>
            <a:r>
              <a:rPr lang="en-US" sz="2400"/>
              <a:t> Economic Conditions 	(Negative Impact)</a:t>
            </a:r>
          </a:p>
          <a:p>
            <a:pPr>
              <a:buFont typeface="Wingdings" pitchFamily="2" charset="2"/>
              <a:buChar char="v"/>
            </a:pPr>
            <a:r>
              <a:rPr lang="en-US" sz="2400"/>
              <a:t> Critical Consciousness	(Negative Impact)</a:t>
            </a:r>
          </a:p>
          <a:p>
            <a:pPr>
              <a:buFont typeface="Wingdings" pitchFamily="2" charset="2"/>
              <a:buChar char="v"/>
            </a:pPr>
            <a:r>
              <a:rPr lang="en-US" sz="2400"/>
              <a:t> Social Support		(Negative in the Past; Moderately Positive Now )</a:t>
            </a:r>
          </a:p>
          <a:p>
            <a:pPr marL="0" indent="0">
              <a:buNone/>
            </a:pPr>
            <a:endParaRPr lang="en-US" sz="2400"/>
          </a:p>
          <a:p>
            <a:pPr lvl="1">
              <a:buFont typeface="Wingdings" pitchFamily="2" charset="2"/>
              <a:buChar char="v"/>
            </a:pPr>
            <a:r>
              <a:rPr lang="en-US" sz="2400" b="1"/>
              <a:t> </a:t>
            </a:r>
            <a:r>
              <a:rPr lang="en-US" sz="2600" i="1"/>
              <a:t>I was very isolated from the world—when you turn 18 you get to the point where you feel like you’ve been sleeping 18 years </a:t>
            </a:r>
          </a:p>
          <a:p>
            <a:pPr lvl="1">
              <a:buFont typeface="Wingdings" pitchFamily="2" charset="2"/>
              <a:buChar char="v"/>
            </a:pPr>
            <a:r>
              <a:rPr lang="en-US" sz="2600" i="1"/>
              <a:t> Extended family, teachers, and bosses as mentors</a:t>
            </a:r>
          </a:p>
          <a:p>
            <a:pPr>
              <a:buFont typeface="Wingdings" pitchFamily="2" charset="2"/>
              <a:buChar char="v"/>
            </a:pPr>
            <a:r>
              <a:rPr lang="en-US" sz="2400"/>
              <a:t> Proactive Personality		(Positive)</a:t>
            </a:r>
          </a:p>
          <a:p>
            <a:pPr marL="0" indent="0">
              <a:buNone/>
            </a:pPr>
            <a:endParaRPr lang="en-US" sz="2400"/>
          </a:p>
          <a:p>
            <a:pPr lvl="1">
              <a:buFont typeface="Wingdings" pitchFamily="2" charset="2"/>
              <a:buChar char="v"/>
            </a:pPr>
            <a:r>
              <a:rPr lang="en-US" sz="2400" b="1" i="1"/>
              <a:t> </a:t>
            </a:r>
            <a:r>
              <a:rPr lang="en-US" sz="2600" i="1"/>
              <a:t>I always like to do things the best that I can when I’m at work…Work’s really important to me and I think that’s probably where I’m going to find a lot of satisfaction in my life… I would like work that’s challenging and novel.</a:t>
            </a:r>
          </a:p>
          <a:p>
            <a:pPr lvl="1">
              <a:buFont typeface="Wingdings" pitchFamily="2" charset="2"/>
              <a:buChar char="v"/>
            </a:pPr>
            <a:endParaRPr lang="en-US"/>
          </a:p>
          <a:p>
            <a:pPr algn="ctr"/>
            <a:endParaRPr lang="en-US"/>
          </a:p>
        </p:txBody>
      </p:sp>
    </p:spTree>
    <p:extLst>
      <p:ext uri="{BB962C8B-B14F-4D97-AF65-F5344CB8AC3E}">
        <p14:creationId xmlns:p14="http://schemas.microsoft.com/office/powerpoint/2010/main" val="73934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B236B-DCE9-114F-BB51-C91652B6114F}"/>
              </a:ext>
            </a:extLst>
          </p:cNvPr>
          <p:cNvSpPr>
            <a:spLocks noGrp="1"/>
          </p:cNvSpPr>
          <p:nvPr>
            <p:ph type="title"/>
          </p:nvPr>
        </p:nvSpPr>
        <p:spPr>
          <a:xfrm>
            <a:off x="949047" y="643466"/>
            <a:ext cx="2771273" cy="5225627"/>
          </a:xfrm>
        </p:spPr>
        <p:txBody>
          <a:bodyPr anchor="ctr">
            <a:normAutofit/>
          </a:bodyPr>
          <a:lstStyle/>
          <a:p>
            <a:pPr algn="ctr"/>
            <a:r>
              <a:rPr lang="en-US" sz="3600" dirty="0">
                <a:solidFill>
                  <a:schemeClr val="accent1"/>
                </a:solidFill>
              </a:rPr>
              <a:t>Outcomes:</a:t>
            </a:r>
            <a:br>
              <a:rPr lang="en-US" sz="3600" dirty="0">
                <a:solidFill>
                  <a:schemeClr val="accent1"/>
                </a:solidFill>
              </a:rPr>
            </a:br>
            <a:br>
              <a:rPr lang="en-US" sz="3600" dirty="0">
                <a:solidFill>
                  <a:schemeClr val="accent1"/>
                </a:solidFill>
              </a:rPr>
            </a:br>
            <a:r>
              <a:rPr lang="en-US" sz="3200" dirty="0">
                <a:solidFill>
                  <a:schemeClr val="accent1"/>
                </a:solidFill>
              </a:rPr>
              <a:t>Value of Work</a:t>
            </a:r>
            <a:br>
              <a:rPr lang="en-US" sz="3200" dirty="0">
                <a:solidFill>
                  <a:schemeClr val="accent1"/>
                </a:solidFill>
              </a:rPr>
            </a:br>
            <a:r>
              <a:rPr lang="en-US" sz="3200" dirty="0">
                <a:solidFill>
                  <a:schemeClr val="accent1"/>
                </a:solidFill>
              </a:rPr>
              <a:t>to Me</a:t>
            </a:r>
            <a:br>
              <a:rPr lang="en-US" sz="3200" dirty="0">
                <a:solidFill>
                  <a:schemeClr val="accent1"/>
                </a:solidFill>
              </a:rPr>
            </a:br>
            <a:endParaRPr lang="en-US" sz="3200" dirty="0">
              <a:solidFill>
                <a:schemeClr val="accent1"/>
              </a:solidFill>
            </a:endParaRPr>
          </a:p>
        </p:txBody>
      </p:sp>
      <p:cxnSp>
        <p:nvCxnSpPr>
          <p:cNvPr id="16" name="Straight Connector 1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17B8F4-6230-E04E-9421-E70DF0C62F48}"/>
              </a:ext>
            </a:extLst>
          </p:cNvPr>
          <p:cNvSpPr>
            <a:spLocks noGrp="1"/>
          </p:cNvSpPr>
          <p:nvPr>
            <p:ph idx="1"/>
          </p:nvPr>
        </p:nvSpPr>
        <p:spPr>
          <a:xfrm>
            <a:off x="4042053" y="323850"/>
            <a:ext cx="7845147" cy="5810250"/>
          </a:xfrm>
        </p:spPr>
        <p:txBody>
          <a:bodyPr vert="horz" lIns="91440" tIns="45720" rIns="91440" bIns="45720" rtlCol="0" anchor="ctr">
            <a:normAutofit/>
          </a:bodyPr>
          <a:lstStyle/>
          <a:p>
            <a:pPr marL="342900" indent="-342900">
              <a:buFont typeface="Wingdings" panose="020F0502020204030204" pitchFamily="34" charset="0"/>
              <a:buChar char="v"/>
            </a:pPr>
            <a:r>
              <a:rPr lang="en-US" sz="2800"/>
              <a:t>Survival Needs </a:t>
            </a:r>
          </a:p>
          <a:p>
            <a:pPr marL="635508" lvl="1" indent="-342900">
              <a:buFont typeface="Wingdings" panose="020F0502020204030204" pitchFamily="34" charset="0"/>
              <a:buChar char="v"/>
            </a:pPr>
            <a:r>
              <a:rPr lang="en-US" sz="2600" i="1"/>
              <a:t>I’m not really accomplishing much. I’m making somebody else money and paying my bills…but there’s like no meaning really to me.</a:t>
            </a:r>
          </a:p>
          <a:p>
            <a:pPr marL="342900" indent="-342900">
              <a:buFont typeface="Wingdings" panose="020F0502020204030204" pitchFamily="34" charset="0"/>
              <a:buChar char="v"/>
            </a:pPr>
            <a:r>
              <a:rPr lang="en-US" sz="2800"/>
              <a:t>Social Connection </a:t>
            </a:r>
          </a:p>
          <a:p>
            <a:pPr marL="635508" lvl="1" indent="-342900">
              <a:buFont typeface="Wingdings" panose="020F0502020204030204" pitchFamily="34" charset="0"/>
              <a:buChar char="v"/>
            </a:pPr>
            <a:r>
              <a:rPr lang="en-US" sz="2600" i="1"/>
              <a:t>I feel the need to connect with people as part of a job </a:t>
            </a:r>
          </a:p>
          <a:p>
            <a:endParaRPr lang="en-US">
              <a:cs typeface="Calibri" panose="020F0502020204030204"/>
            </a:endParaRPr>
          </a:p>
        </p:txBody>
      </p:sp>
      <p:sp>
        <p:nvSpPr>
          <p:cNvPr id="18" name="Rectangle 17">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474200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B236B-DCE9-114F-BB51-C91652B6114F}"/>
              </a:ext>
            </a:extLst>
          </p:cNvPr>
          <p:cNvSpPr>
            <a:spLocks noGrp="1"/>
          </p:cNvSpPr>
          <p:nvPr>
            <p:ph type="title"/>
          </p:nvPr>
        </p:nvSpPr>
        <p:spPr>
          <a:xfrm>
            <a:off x="949047" y="643466"/>
            <a:ext cx="2771273" cy="5225627"/>
          </a:xfrm>
        </p:spPr>
        <p:txBody>
          <a:bodyPr anchor="ctr">
            <a:normAutofit/>
          </a:bodyPr>
          <a:lstStyle/>
          <a:p>
            <a:pPr algn="ctr"/>
            <a:r>
              <a:rPr lang="en-US" sz="3600" dirty="0">
                <a:solidFill>
                  <a:schemeClr val="accent1"/>
                </a:solidFill>
              </a:rPr>
              <a:t>Outcomes:</a:t>
            </a:r>
            <a:br>
              <a:rPr lang="en-US" sz="3600" dirty="0">
                <a:solidFill>
                  <a:schemeClr val="accent1"/>
                </a:solidFill>
              </a:rPr>
            </a:br>
            <a:br>
              <a:rPr lang="en-US" sz="3600" dirty="0">
                <a:solidFill>
                  <a:schemeClr val="accent1"/>
                </a:solidFill>
              </a:rPr>
            </a:br>
            <a:r>
              <a:rPr lang="en-US" sz="3200" dirty="0">
                <a:solidFill>
                  <a:schemeClr val="accent1"/>
                </a:solidFill>
              </a:rPr>
              <a:t>Value of Work</a:t>
            </a:r>
            <a:br>
              <a:rPr lang="en-US" sz="3200" dirty="0">
                <a:solidFill>
                  <a:schemeClr val="accent1"/>
                </a:solidFill>
              </a:rPr>
            </a:br>
            <a:r>
              <a:rPr lang="en-US" sz="3200" dirty="0">
                <a:solidFill>
                  <a:schemeClr val="accent1"/>
                </a:solidFill>
              </a:rPr>
              <a:t>to Others</a:t>
            </a:r>
          </a:p>
        </p:txBody>
      </p:sp>
      <p:cxnSp>
        <p:nvCxnSpPr>
          <p:cNvPr id="16" name="Straight Connector 1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17B8F4-6230-E04E-9421-E70DF0C62F48}"/>
              </a:ext>
            </a:extLst>
          </p:cNvPr>
          <p:cNvSpPr>
            <a:spLocks noGrp="1"/>
          </p:cNvSpPr>
          <p:nvPr>
            <p:ph idx="1"/>
          </p:nvPr>
        </p:nvSpPr>
        <p:spPr>
          <a:xfrm>
            <a:off x="4042053" y="297712"/>
            <a:ext cx="7692747" cy="6039080"/>
          </a:xfrm>
        </p:spPr>
        <p:txBody>
          <a:bodyPr vert="horz" lIns="91440" tIns="45720" rIns="91440" bIns="45720" rtlCol="0" anchor="ctr">
            <a:normAutofit/>
          </a:bodyPr>
          <a:lstStyle/>
          <a:p>
            <a:pPr marL="342900" indent="-342900">
              <a:buFont typeface="Wingdings" panose="020F0502020204030204" pitchFamily="34" charset="0"/>
              <a:buChar char="v"/>
            </a:pPr>
            <a:r>
              <a:rPr lang="en-US" sz="2800"/>
              <a:t>Work Fulfillment and Future Orientation</a:t>
            </a:r>
          </a:p>
          <a:p>
            <a:pPr marL="635508" lvl="1" indent="-342900">
              <a:buFont typeface="Wingdings" panose="020F0502020204030204" pitchFamily="34" charset="0"/>
              <a:buChar char="v"/>
            </a:pPr>
            <a:r>
              <a:rPr lang="en-US" sz="2600" i="1"/>
              <a:t>If I hadn’t had someone at 15…I’m not sure where I would be. Work for me is a way of helping people…I want to open up a foster care for homeless kids. </a:t>
            </a:r>
          </a:p>
          <a:p>
            <a:pPr marL="635508" lvl="1" indent="-342900">
              <a:buFont typeface="Wingdings" panose="020F0502020204030204" pitchFamily="34" charset="0"/>
              <a:buChar char="v"/>
            </a:pPr>
            <a:r>
              <a:rPr lang="en-US" sz="2600" i="1"/>
              <a:t>Money is not all there is… I can actually do something…on a greater scale, you could internationally try and solve these problems. </a:t>
            </a:r>
          </a:p>
          <a:p>
            <a:pPr marL="342900" indent="-342900">
              <a:buFont typeface="Wingdings" panose="020F0502020204030204" pitchFamily="34" charset="0"/>
              <a:buChar char="v"/>
            </a:pPr>
            <a:r>
              <a:rPr lang="en-US" sz="2800"/>
              <a:t>Well-being and Self-determination</a:t>
            </a:r>
          </a:p>
          <a:p>
            <a:pPr marL="635508" lvl="1" indent="-342900">
              <a:buFont typeface="Wingdings" panose="020F0502020204030204" pitchFamily="34" charset="0"/>
              <a:buChar char="v"/>
            </a:pPr>
            <a:r>
              <a:rPr lang="en-US" sz="2600" i="1"/>
              <a:t>You know, like it makes me feel like I’ve actually achieved something in my life.  [Up to now] I’ve not accomplished anything. [But] I work very, very well with others.  I’m a great team member.  I’m also a great leader.</a:t>
            </a:r>
          </a:p>
          <a:p>
            <a:endParaRPr lang="en-US">
              <a:cs typeface="Calibri" panose="020F0502020204030204"/>
            </a:endParaRPr>
          </a:p>
        </p:txBody>
      </p:sp>
      <p:sp>
        <p:nvSpPr>
          <p:cNvPr id="18" name="Rectangle 17">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863150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3ED8-E645-2B46-AC48-74237FACD661}"/>
              </a:ext>
            </a:extLst>
          </p:cNvPr>
          <p:cNvSpPr>
            <a:spLocks noGrp="1"/>
          </p:cNvSpPr>
          <p:nvPr>
            <p:ph type="title"/>
          </p:nvPr>
        </p:nvSpPr>
        <p:spPr>
          <a:xfrm>
            <a:off x="1141413" y="200722"/>
            <a:ext cx="9905998" cy="1726049"/>
          </a:xfrm>
        </p:spPr>
        <p:txBody>
          <a:bodyPr>
            <a:normAutofit fontScale="90000"/>
          </a:bodyPr>
          <a:lstStyle/>
          <a:p>
            <a:r>
              <a:rPr lang="en-US" sz="4000">
                <a:solidFill>
                  <a:schemeClr val="accent2"/>
                </a:solidFill>
              </a:rPr>
              <a:t>Scaffolding Hope </a:t>
            </a:r>
            <a:br>
              <a:rPr lang="en-US" sz="4000">
                <a:solidFill>
                  <a:schemeClr val="accent2"/>
                </a:solidFill>
              </a:rPr>
            </a:br>
            <a:r>
              <a:rPr lang="en-US" sz="4000">
                <a:solidFill>
                  <a:schemeClr val="accent2"/>
                </a:solidFill>
              </a:rPr>
              <a:t>Sustaining Future Aspiration</a:t>
            </a:r>
            <a:br>
              <a:rPr lang="en-US"/>
            </a:br>
            <a:endParaRPr lang="en-US"/>
          </a:p>
        </p:txBody>
      </p:sp>
      <p:sp>
        <p:nvSpPr>
          <p:cNvPr id="3" name="Content Placeholder 2">
            <a:extLst>
              <a:ext uri="{FF2B5EF4-FFF2-40B4-BE49-F238E27FC236}">
                <a16:creationId xmlns:a16="http://schemas.microsoft.com/office/drawing/2014/main" id="{AD01C5F5-DE3E-7441-B836-FA2C9503A10A}"/>
              </a:ext>
            </a:extLst>
          </p:cNvPr>
          <p:cNvSpPr>
            <a:spLocks noGrp="1"/>
          </p:cNvSpPr>
          <p:nvPr>
            <p:ph idx="1"/>
          </p:nvPr>
        </p:nvSpPr>
        <p:spPr>
          <a:xfrm>
            <a:off x="245327" y="2096429"/>
            <a:ext cx="11946673" cy="4761571"/>
          </a:xfrm>
        </p:spPr>
        <p:txBody>
          <a:bodyPr>
            <a:normAutofit fontScale="85000" lnSpcReduction="10000"/>
          </a:bodyPr>
          <a:lstStyle/>
          <a:p>
            <a:pPr marL="0" indent="0">
              <a:buClr>
                <a:schemeClr val="tx2"/>
              </a:buClr>
              <a:buNone/>
            </a:pPr>
            <a:r>
              <a:rPr lang="en-US" sz="2400" b="1" dirty="0">
                <a:solidFill>
                  <a:schemeClr val="accent2"/>
                </a:solidFill>
              </a:rPr>
              <a:t>Hope = </a:t>
            </a:r>
            <a:r>
              <a:rPr lang="en-US" sz="2400" b="1" i="1" dirty="0">
                <a:solidFill>
                  <a:schemeClr val="accent2"/>
                </a:solidFill>
              </a:rPr>
              <a:t>f(</a:t>
            </a:r>
            <a:r>
              <a:rPr lang="en-US" sz="2400" b="1" dirty="0">
                <a:solidFill>
                  <a:schemeClr val="accent2"/>
                </a:solidFill>
              </a:rPr>
              <a:t>Agency + Avenues + Attitudes)</a:t>
            </a:r>
          </a:p>
          <a:p>
            <a:pPr marL="0" indent="0">
              <a:buClr>
                <a:schemeClr val="tx2"/>
              </a:buClr>
              <a:buNone/>
            </a:pPr>
            <a:r>
              <a:rPr lang="en-US" sz="2400" dirty="0"/>
              <a:t>	(Snyder, 2000; Snyder, Feldman, </a:t>
            </a:r>
            <a:r>
              <a:rPr lang="en-US" sz="2400" dirty="0" err="1"/>
              <a:t>Shorey</a:t>
            </a:r>
            <a:r>
              <a:rPr lang="en-US" sz="2400" dirty="0"/>
              <a:t>, Rand, 2002)</a:t>
            </a:r>
          </a:p>
          <a:p>
            <a:pPr marL="0" indent="0">
              <a:buClr>
                <a:schemeClr val="accent1"/>
              </a:buClr>
              <a:buNone/>
            </a:pPr>
            <a:r>
              <a:rPr lang="en-US" sz="2400" dirty="0"/>
              <a:t>But research participants taught me hope also arises when there are contexts that support: </a:t>
            </a:r>
          </a:p>
          <a:p>
            <a:pPr>
              <a:buClr>
                <a:schemeClr val="tx2"/>
              </a:buClr>
            </a:pPr>
            <a:r>
              <a:rPr lang="en-US" sz="2400" b="1" dirty="0">
                <a:solidFill>
                  <a:schemeClr val="accent2"/>
                </a:solidFill>
              </a:rPr>
              <a:t>Aspiration</a:t>
            </a:r>
            <a:r>
              <a:rPr lang="en-US" sz="2400" dirty="0"/>
              <a:t>   — Witnessed by significant others and valued)</a:t>
            </a:r>
          </a:p>
          <a:p>
            <a:pPr>
              <a:buClr>
                <a:schemeClr val="tx2"/>
              </a:buClr>
            </a:pPr>
            <a:r>
              <a:rPr lang="en-US" sz="2400" b="1" dirty="0">
                <a:solidFill>
                  <a:schemeClr val="accent2"/>
                </a:solidFill>
              </a:rPr>
              <a:t>Affiliation</a:t>
            </a:r>
            <a:r>
              <a:rPr lang="en-US" sz="2400" dirty="0"/>
              <a:t>    — Meaningful social networks)</a:t>
            </a:r>
          </a:p>
          <a:p>
            <a:pPr>
              <a:buClr>
                <a:schemeClr val="tx2"/>
              </a:buClr>
            </a:pPr>
            <a:r>
              <a:rPr lang="en-US" sz="2400" b="1" dirty="0">
                <a:solidFill>
                  <a:schemeClr val="accent2"/>
                </a:solidFill>
              </a:rPr>
              <a:t>Aesthetic    </a:t>
            </a:r>
            <a:r>
              <a:rPr lang="en-US" sz="2400" dirty="0">
                <a:solidFill>
                  <a:schemeClr val="accent2"/>
                </a:solidFill>
              </a:rPr>
              <a:t> </a:t>
            </a:r>
            <a:r>
              <a:rPr lang="en-US" sz="2400" dirty="0">
                <a:solidFill>
                  <a:schemeClr val="tx1"/>
                </a:solidFill>
              </a:rPr>
              <a:t>— P</a:t>
            </a:r>
            <a:r>
              <a:rPr lang="en-US" sz="2400" dirty="0"/>
              <a:t>ersonal sense of beauty; transcendent experiences —   </a:t>
            </a:r>
            <a:r>
              <a:rPr lang="en-US" sz="2100" i="1" dirty="0"/>
              <a:t>Flow </a:t>
            </a:r>
            <a:r>
              <a:rPr lang="en-US" sz="2100" dirty="0"/>
              <a:t>(Nakamura, J.; </a:t>
            </a:r>
            <a:r>
              <a:rPr lang="en-US" sz="2100" dirty="0" err="1"/>
              <a:t>Csikszentmihályi</a:t>
            </a:r>
            <a:r>
              <a:rPr lang="en-US" sz="2100" dirty="0"/>
              <a:t>, 2001 )</a:t>
            </a:r>
          </a:p>
          <a:p>
            <a:pPr>
              <a:buClr>
                <a:schemeClr val="tx2"/>
              </a:buClr>
            </a:pPr>
            <a:r>
              <a:rPr lang="en-US" sz="2400" b="1" dirty="0">
                <a:solidFill>
                  <a:schemeClr val="accent2"/>
                </a:solidFill>
              </a:rPr>
              <a:t>Awareness</a:t>
            </a:r>
            <a:r>
              <a:rPr lang="en-US" sz="2400" dirty="0"/>
              <a:t>   — Multiple levels: internal/external/temporal </a:t>
            </a:r>
          </a:p>
          <a:p>
            <a:pPr>
              <a:buClr>
                <a:schemeClr val="accent1"/>
              </a:buClr>
            </a:pPr>
            <a:r>
              <a:rPr lang="en-US" sz="2400" b="1" dirty="0">
                <a:solidFill>
                  <a:schemeClr val="accent2"/>
                </a:solidFill>
              </a:rPr>
              <a:t>Altruism</a:t>
            </a:r>
            <a:r>
              <a:rPr lang="en-US" sz="2400" dirty="0"/>
              <a:t>       — Sense of self as someone that can make a valuable contribution to others)</a:t>
            </a:r>
          </a:p>
          <a:p>
            <a:pPr>
              <a:buClr>
                <a:schemeClr val="accent1"/>
              </a:buClr>
            </a:pPr>
            <a:r>
              <a:rPr lang="en-US" sz="2400" b="1" dirty="0">
                <a:solidFill>
                  <a:schemeClr val="accent2"/>
                </a:solidFill>
              </a:rPr>
              <a:t>Authorship</a:t>
            </a:r>
            <a:r>
              <a:rPr lang="en-US" sz="2400" dirty="0"/>
              <a:t>  — Authentic life of one’s own making; belief in life designing </a:t>
            </a:r>
          </a:p>
          <a:p>
            <a:pPr>
              <a:buClr>
                <a:schemeClr val="accent1"/>
              </a:buClr>
            </a:pPr>
            <a:r>
              <a:rPr lang="en-US" sz="2400" b="1" dirty="0">
                <a:solidFill>
                  <a:schemeClr val="accent2"/>
                </a:solidFill>
              </a:rPr>
              <a:t>AND ACTIVISM </a:t>
            </a:r>
            <a:r>
              <a:rPr lang="en-US" sz="2400" dirty="0">
                <a:solidFill>
                  <a:schemeClr val="tx1"/>
                </a:solidFill>
              </a:rPr>
              <a:t>– Having a voice; claiming a stake in one’s own life and standing in support of others</a:t>
            </a:r>
            <a:endParaRPr lang="en-US" sz="2400" dirty="0">
              <a:solidFill>
                <a:schemeClr val="accent2"/>
              </a:solidFill>
            </a:endParaRPr>
          </a:p>
          <a:p>
            <a:pPr marL="2286000" lvl="5" indent="0">
              <a:buClr>
                <a:schemeClr val="accent1"/>
              </a:buClr>
              <a:buNone/>
            </a:pPr>
            <a:r>
              <a:rPr lang="en-US" sz="2200" dirty="0"/>
              <a:t>													(San Antonio, D. M., 2016; 2018 </a:t>
            </a:r>
            <a:r>
              <a:rPr lang="en-US" sz="2200" i="1" dirty="0"/>
              <a:t>in final revision)</a:t>
            </a:r>
            <a:endParaRPr lang="en-US" sz="2200" dirty="0"/>
          </a:p>
          <a:p>
            <a:pPr>
              <a:buClr>
                <a:schemeClr val="accent1"/>
              </a:buClr>
            </a:pPr>
            <a:endParaRPr lang="en-US" dirty="0"/>
          </a:p>
          <a:p>
            <a:pPr marL="0" indent="0">
              <a:buClr>
                <a:schemeClr val="accent1"/>
              </a:buClr>
              <a:buNone/>
            </a:pPr>
            <a:endParaRPr lang="en-US" dirty="0"/>
          </a:p>
          <a:p>
            <a:pPr marL="0" indent="0">
              <a:buClr>
                <a:schemeClr val="tx2"/>
              </a:buClr>
              <a:buNone/>
            </a:pPr>
            <a:endParaRPr lang="en-US" dirty="0"/>
          </a:p>
          <a:p>
            <a:pPr>
              <a:buClr>
                <a:schemeClr val="tx2"/>
              </a:buClr>
            </a:pPr>
            <a:endParaRPr lang="en-US" dirty="0"/>
          </a:p>
          <a:p>
            <a:endParaRPr lang="en-US" dirty="0"/>
          </a:p>
        </p:txBody>
      </p:sp>
      <p:pic>
        <p:nvPicPr>
          <p:cNvPr id="6" name="Picture 5">
            <a:extLst>
              <a:ext uri="{FF2B5EF4-FFF2-40B4-BE49-F238E27FC236}">
                <a16:creationId xmlns:a16="http://schemas.microsoft.com/office/drawing/2014/main" id="{CF979DDE-D283-5D4E-8A9A-3D8E857B6D2F}"/>
              </a:ext>
            </a:extLst>
          </p:cNvPr>
          <p:cNvPicPr>
            <a:picLocks noChangeAspect="1"/>
          </p:cNvPicPr>
          <p:nvPr/>
        </p:nvPicPr>
        <p:blipFill>
          <a:blip r:embed="rId2"/>
          <a:stretch>
            <a:fillRect/>
          </a:stretch>
        </p:blipFill>
        <p:spPr>
          <a:xfrm>
            <a:off x="7869230" y="200722"/>
            <a:ext cx="3899023" cy="2699355"/>
          </a:xfrm>
          <a:prstGeom prst="rect">
            <a:avLst/>
          </a:prstGeom>
        </p:spPr>
      </p:pic>
    </p:spTree>
    <p:extLst>
      <p:ext uri="{BB962C8B-B14F-4D97-AF65-F5344CB8AC3E}">
        <p14:creationId xmlns:p14="http://schemas.microsoft.com/office/powerpoint/2010/main" val="80621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3ED8-E645-2B46-AC48-74237FACD661}"/>
              </a:ext>
            </a:extLst>
          </p:cNvPr>
          <p:cNvSpPr>
            <a:spLocks noGrp="1"/>
          </p:cNvSpPr>
          <p:nvPr>
            <p:ph type="title"/>
          </p:nvPr>
        </p:nvSpPr>
        <p:spPr>
          <a:xfrm>
            <a:off x="624468" y="200722"/>
            <a:ext cx="10422943" cy="1726049"/>
          </a:xfrm>
        </p:spPr>
        <p:txBody>
          <a:bodyPr>
            <a:normAutofit/>
          </a:bodyPr>
          <a:lstStyle/>
          <a:p>
            <a:br>
              <a:rPr lang="en-US" dirty="0"/>
            </a:br>
            <a:endParaRPr lang="en-US" dirty="0"/>
          </a:p>
        </p:txBody>
      </p:sp>
      <p:sp>
        <p:nvSpPr>
          <p:cNvPr id="3" name="Content Placeholder 2">
            <a:extLst>
              <a:ext uri="{FF2B5EF4-FFF2-40B4-BE49-F238E27FC236}">
                <a16:creationId xmlns:a16="http://schemas.microsoft.com/office/drawing/2014/main" id="{AD01C5F5-DE3E-7441-B836-FA2C9503A10A}"/>
              </a:ext>
            </a:extLst>
          </p:cNvPr>
          <p:cNvSpPr>
            <a:spLocks noGrp="1"/>
          </p:cNvSpPr>
          <p:nvPr>
            <p:ph idx="1"/>
          </p:nvPr>
        </p:nvSpPr>
        <p:spPr>
          <a:xfrm>
            <a:off x="802888" y="2096429"/>
            <a:ext cx="10727473" cy="4761571"/>
          </a:xfrm>
        </p:spPr>
        <p:txBody>
          <a:bodyPr>
            <a:normAutofit fontScale="92500" lnSpcReduction="20000"/>
          </a:bodyPr>
          <a:lstStyle/>
          <a:p>
            <a:pPr>
              <a:buClr>
                <a:schemeClr val="tx2"/>
              </a:buClr>
            </a:pPr>
            <a:r>
              <a:rPr lang="en-US" sz="2400" b="1" dirty="0">
                <a:solidFill>
                  <a:schemeClr val="accent2"/>
                </a:solidFill>
              </a:rPr>
              <a:t>Affiliation</a:t>
            </a:r>
            <a:r>
              <a:rPr lang="en-US" sz="2400" dirty="0"/>
              <a:t>   </a:t>
            </a:r>
          </a:p>
          <a:p>
            <a:pPr>
              <a:buClr>
                <a:schemeClr val="tx2"/>
              </a:buClr>
            </a:pPr>
            <a:r>
              <a:rPr lang="en-US" sz="2200" i="1" dirty="0"/>
              <a:t>We’re all social.  If we get a second to start moving around and dancing... Having a good time. And we get to listen to music, so we’re always singing, doing everything that we can to make the day go by fast…We have like Indonesians, Portuguese and Brazilian [people]… they teach me different languages…it’s really cool.</a:t>
            </a:r>
          </a:p>
          <a:p>
            <a:pPr>
              <a:buClr>
                <a:schemeClr val="tx2"/>
              </a:buClr>
            </a:pPr>
            <a:r>
              <a:rPr lang="en-US" sz="2400" b="1" dirty="0">
                <a:solidFill>
                  <a:schemeClr val="accent2"/>
                </a:solidFill>
              </a:rPr>
              <a:t>Aspiration </a:t>
            </a:r>
          </a:p>
          <a:p>
            <a:pPr>
              <a:buClr>
                <a:schemeClr val="tx2"/>
              </a:buClr>
            </a:pPr>
            <a:r>
              <a:rPr lang="en-US" sz="2200" i="1" dirty="0"/>
              <a:t>I can easily be a part of that [drug rehabilitation] community, but I don’t want that to be my limit.  I want to be able to help everybody.  I want to be able to travel.  I want to be able to meet all these different people and different cultures and different states.  I want to hear everyone’s accents.</a:t>
            </a:r>
          </a:p>
          <a:p>
            <a:pPr>
              <a:buClr>
                <a:schemeClr val="accent1"/>
              </a:buClr>
            </a:pPr>
            <a:r>
              <a:rPr lang="en-US" sz="2400" b="1" dirty="0">
                <a:solidFill>
                  <a:schemeClr val="accent2"/>
                </a:solidFill>
              </a:rPr>
              <a:t>Altruism</a:t>
            </a:r>
            <a:r>
              <a:rPr lang="en-US" sz="2400" dirty="0"/>
              <a:t>       </a:t>
            </a:r>
          </a:p>
          <a:p>
            <a:pPr>
              <a:buClr>
                <a:schemeClr val="accent1"/>
              </a:buClr>
            </a:pPr>
            <a:r>
              <a:rPr lang="en-US" sz="2200" i="1" dirty="0"/>
              <a:t>If I hadn’t had someone at 15…I’m not sure where I would be. Work for me is a way of helping people…I want to open up a foster care for homeless kids. </a:t>
            </a:r>
          </a:p>
          <a:p>
            <a:pPr>
              <a:buClr>
                <a:schemeClr val="accent1"/>
              </a:buClr>
            </a:pPr>
            <a:r>
              <a:rPr lang="en-US" sz="2200" i="1" dirty="0"/>
              <a:t>When I was born, I was only like five pounds…so I was stuck in the incubators for a little while.  So, ever since I was little, I’ve always wanted to take care of the little babies that were stuck in those. </a:t>
            </a:r>
          </a:p>
          <a:p>
            <a:pPr marL="2286000" lvl="5" indent="0">
              <a:buClr>
                <a:schemeClr val="accent1"/>
              </a:buClr>
              <a:buNone/>
            </a:pPr>
            <a:r>
              <a:rPr lang="en-US" sz="2200" dirty="0"/>
              <a:t>													</a:t>
            </a:r>
            <a:endParaRPr lang="en-US" dirty="0"/>
          </a:p>
          <a:p>
            <a:pPr marL="0" indent="0">
              <a:buClr>
                <a:schemeClr val="accent1"/>
              </a:buClr>
              <a:buNone/>
            </a:pPr>
            <a:endParaRPr lang="en-US" dirty="0"/>
          </a:p>
          <a:p>
            <a:pPr marL="0" indent="0">
              <a:buClr>
                <a:schemeClr val="tx2"/>
              </a:buClr>
              <a:buNone/>
            </a:pPr>
            <a:endParaRPr lang="en-US" dirty="0"/>
          </a:p>
          <a:p>
            <a:pPr>
              <a:buClr>
                <a:schemeClr val="tx2"/>
              </a:buClr>
            </a:pPr>
            <a:endParaRPr lang="en-US" dirty="0"/>
          </a:p>
          <a:p>
            <a:endParaRPr lang="en-US" dirty="0"/>
          </a:p>
        </p:txBody>
      </p:sp>
      <p:pic>
        <p:nvPicPr>
          <p:cNvPr id="5" name="Picture 4">
            <a:extLst>
              <a:ext uri="{FF2B5EF4-FFF2-40B4-BE49-F238E27FC236}">
                <a16:creationId xmlns:a16="http://schemas.microsoft.com/office/drawing/2014/main" id="{361B20BE-F657-224F-9CFF-6465CF2B7FA6}"/>
              </a:ext>
            </a:extLst>
          </p:cNvPr>
          <p:cNvPicPr>
            <a:picLocks noChangeAspect="1"/>
          </p:cNvPicPr>
          <p:nvPr/>
        </p:nvPicPr>
        <p:blipFill>
          <a:blip r:embed="rId2"/>
          <a:stretch>
            <a:fillRect/>
          </a:stretch>
        </p:blipFill>
        <p:spPr>
          <a:xfrm>
            <a:off x="7738946" y="200722"/>
            <a:ext cx="3055434" cy="1726049"/>
          </a:xfrm>
          <a:prstGeom prst="rect">
            <a:avLst/>
          </a:prstGeom>
        </p:spPr>
      </p:pic>
      <p:sp>
        <p:nvSpPr>
          <p:cNvPr id="7" name="TextBox 6">
            <a:extLst>
              <a:ext uri="{FF2B5EF4-FFF2-40B4-BE49-F238E27FC236}">
                <a16:creationId xmlns:a16="http://schemas.microsoft.com/office/drawing/2014/main" id="{80CD32AD-3BB8-F440-973D-EF1C50DF38BB}"/>
              </a:ext>
            </a:extLst>
          </p:cNvPr>
          <p:cNvSpPr txBox="1"/>
          <p:nvPr/>
        </p:nvSpPr>
        <p:spPr>
          <a:xfrm>
            <a:off x="1070517" y="740579"/>
            <a:ext cx="10459844" cy="646331"/>
          </a:xfrm>
          <a:prstGeom prst="rect">
            <a:avLst/>
          </a:prstGeom>
          <a:noFill/>
        </p:spPr>
        <p:txBody>
          <a:bodyPr wrap="square" rtlCol="0">
            <a:spAutoFit/>
          </a:bodyPr>
          <a:lstStyle/>
          <a:p>
            <a:r>
              <a:rPr lang="en-US" sz="3600" dirty="0">
                <a:solidFill>
                  <a:schemeClr val="accent1"/>
                </a:solidFill>
              </a:rPr>
              <a:t>Moved by Their Words </a:t>
            </a:r>
          </a:p>
        </p:txBody>
      </p:sp>
    </p:spTree>
    <p:extLst>
      <p:ext uri="{BB962C8B-B14F-4D97-AF65-F5344CB8AC3E}">
        <p14:creationId xmlns:p14="http://schemas.microsoft.com/office/powerpoint/2010/main" val="240479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F979-DB0D-714B-BFD9-605675DA0F63}"/>
              </a:ext>
            </a:extLst>
          </p:cNvPr>
          <p:cNvSpPr>
            <a:spLocks noGrp="1"/>
          </p:cNvSpPr>
          <p:nvPr>
            <p:ph type="title"/>
          </p:nvPr>
        </p:nvSpPr>
        <p:spPr/>
        <p:txBody>
          <a:bodyPr>
            <a:normAutofit/>
          </a:bodyPr>
          <a:lstStyle/>
          <a:p>
            <a:pPr algn="ctr"/>
            <a:r>
              <a:rPr lang="en-US" sz="3600" dirty="0">
                <a:solidFill>
                  <a:schemeClr val="accent1"/>
                </a:solidFill>
              </a:rPr>
              <a:t>Post-Traumatic Growth</a:t>
            </a:r>
          </a:p>
        </p:txBody>
      </p:sp>
      <p:sp>
        <p:nvSpPr>
          <p:cNvPr id="3" name="Content Placeholder 2">
            <a:extLst>
              <a:ext uri="{FF2B5EF4-FFF2-40B4-BE49-F238E27FC236}">
                <a16:creationId xmlns:a16="http://schemas.microsoft.com/office/drawing/2014/main" id="{A5EF2419-D3AD-CD44-AC20-2826149F0E77}"/>
              </a:ext>
            </a:extLst>
          </p:cNvPr>
          <p:cNvSpPr>
            <a:spLocks noGrp="1"/>
          </p:cNvSpPr>
          <p:nvPr>
            <p:ph idx="1"/>
          </p:nvPr>
        </p:nvSpPr>
        <p:spPr/>
        <p:txBody>
          <a:bodyPr/>
          <a:lstStyle/>
          <a:p>
            <a:endParaRPr lang="en-US" dirty="0"/>
          </a:p>
          <a:p>
            <a:endParaRPr lang="en-US" dirty="0"/>
          </a:p>
          <a:p>
            <a:pPr>
              <a:buFont typeface="Wingdings" pitchFamily="2" charset="2"/>
              <a:buChar char="v"/>
            </a:pPr>
            <a:r>
              <a:rPr lang="en-US" sz="2400" dirty="0"/>
              <a:t>  While trauma was a factor in a difficult trajectory into steady employment, we  also found evidence of resilience and “post-traumatic growth”  </a:t>
            </a:r>
            <a:r>
              <a:rPr lang="en-US" sz="2400" dirty="0">
                <a:solidFill>
                  <a:schemeClr val="tx1"/>
                </a:solidFill>
              </a:rPr>
              <a:t>(Arpawong et al., 2016; Calhoun &amp; Tedeschi, 2014; Oshri, Duprey, Kogan, Carlson, &amp; Liu, 2018). </a:t>
            </a:r>
          </a:p>
          <a:p>
            <a:pPr>
              <a:buFont typeface="Wingdings" pitchFamily="2" charset="2"/>
              <a:buChar char="v"/>
            </a:pPr>
            <a:r>
              <a:rPr lang="en-US" sz="2400" dirty="0"/>
              <a:t>  Most research participants were persistent in their attempts to build social capital, sustain hopeful future orientation, and search for meaningful purpose through work </a:t>
            </a:r>
          </a:p>
          <a:p>
            <a:pPr>
              <a:buFont typeface="Wingdings" pitchFamily="2" charset="2"/>
              <a:buChar char="v"/>
            </a:pPr>
            <a:r>
              <a:rPr lang="en-US" sz="2400" dirty="0"/>
              <a:t>“Growth” is a process; resilience is often conceived of as a personal trait</a:t>
            </a:r>
          </a:p>
        </p:txBody>
      </p:sp>
    </p:spTree>
    <p:extLst>
      <p:ext uri="{BB962C8B-B14F-4D97-AF65-F5344CB8AC3E}">
        <p14:creationId xmlns:p14="http://schemas.microsoft.com/office/powerpoint/2010/main" val="310282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951" y="322317"/>
            <a:ext cx="10531656" cy="1371600"/>
          </a:xfrm>
        </p:spPr>
        <p:txBody>
          <a:bodyPr>
            <a:normAutofit/>
          </a:bodyPr>
          <a:lstStyle/>
          <a:p>
            <a:pPr algn="ctr"/>
            <a:r>
              <a:rPr lang="en-US" sz="3600" dirty="0">
                <a:solidFill>
                  <a:schemeClr val="accent2"/>
                </a:solidFill>
              </a:rPr>
              <a:t>Features of Emerging Adulthood</a:t>
            </a:r>
            <a:br>
              <a:rPr lang="en-US" sz="3600" dirty="0">
                <a:solidFill>
                  <a:schemeClr val="accent2"/>
                </a:solidFill>
              </a:rPr>
            </a:br>
            <a:endParaRPr lang="en-US" sz="3600" dirty="0">
              <a:solidFill>
                <a:schemeClr val="accent2"/>
              </a:solidFill>
            </a:endParaRPr>
          </a:p>
        </p:txBody>
      </p:sp>
      <p:sp>
        <p:nvSpPr>
          <p:cNvPr id="3" name="Content Placeholder 2"/>
          <p:cNvSpPr>
            <a:spLocks noGrp="1"/>
          </p:cNvSpPr>
          <p:nvPr>
            <p:ph idx="1"/>
          </p:nvPr>
        </p:nvSpPr>
        <p:spPr>
          <a:xfrm>
            <a:off x="614855" y="1873404"/>
            <a:ext cx="11020096" cy="4984595"/>
          </a:xfrm>
        </p:spPr>
        <p:txBody>
          <a:bodyPr>
            <a:normAutofit/>
          </a:bodyPr>
          <a:lstStyle/>
          <a:p>
            <a:pPr>
              <a:buClr>
                <a:schemeClr val="tx2"/>
              </a:buClr>
            </a:pPr>
            <a:r>
              <a:rPr lang="en-US" sz="2400" dirty="0"/>
              <a:t>Identity Exploration</a:t>
            </a:r>
          </a:p>
          <a:p>
            <a:pPr lvl="1">
              <a:buClr>
                <a:schemeClr val="tx2"/>
              </a:buClr>
            </a:pPr>
            <a:r>
              <a:rPr lang="en-US" sz="2400" dirty="0"/>
              <a:t>Who am I? Who am I becoming?</a:t>
            </a:r>
          </a:p>
          <a:p>
            <a:pPr>
              <a:buClr>
                <a:schemeClr val="tx2"/>
              </a:buClr>
            </a:pPr>
            <a:r>
              <a:rPr lang="en-US" sz="2400" dirty="0"/>
              <a:t>Instability/Crisis</a:t>
            </a:r>
          </a:p>
          <a:p>
            <a:pPr lvl="1">
              <a:buClr>
                <a:schemeClr val="tx2"/>
              </a:buClr>
            </a:pPr>
            <a:r>
              <a:rPr lang="en-US" sz="2400" dirty="0"/>
              <a:t>How do my decisions affect internal equilibrium</a:t>
            </a:r>
          </a:p>
          <a:p>
            <a:pPr>
              <a:buClr>
                <a:schemeClr val="tx2"/>
              </a:buClr>
            </a:pPr>
            <a:r>
              <a:rPr lang="en-US" sz="2400" dirty="0"/>
              <a:t>Self-Focus </a:t>
            </a:r>
          </a:p>
          <a:p>
            <a:pPr lvl="1">
              <a:buClr>
                <a:schemeClr val="tx2"/>
              </a:buClr>
            </a:pPr>
            <a:r>
              <a:rPr lang="en-US" sz="2400" dirty="0"/>
              <a:t>How do I construct an authentic identity?</a:t>
            </a:r>
          </a:p>
          <a:p>
            <a:pPr>
              <a:buClr>
                <a:schemeClr val="tx2"/>
              </a:buClr>
            </a:pPr>
            <a:r>
              <a:rPr lang="en-US" sz="2400" dirty="0"/>
              <a:t>Feeling In-Between</a:t>
            </a:r>
          </a:p>
          <a:p>
            <a:pPr lvl="1">
              <a:buClr>
                <a:schemeClr val="tx2"/>
              </a:buClr>
            </a:pPr>
            <a:r>
              <a:rPr lang="en-US" sz="2400" dirty="0"/>
              <a:t>How do I navigate the demands of different people and environments?</a:t>
            </a:r>
          </a:p>
          <a:p>
            <a:pPr>
              <a:buClr>
                <a:schemeClr val="tx2"/>
              </a:buClr>
            </a:pPr>
            <a:r>
              <a:rPr lang="en-US" sz="2400" dirty="0"/>
              <a:t>Possibilities and Optimism</a:t>
            </a:r>
          </a:p>
          <a:p>
            <a:pPr lvl="1">
              <a:buClr>
                <a:schemeClr val="tx2"/>
              </a:buClr>
            </a:pPr>
            <a:r>
              <a:rPr lang="en-US" sz="2400" dirty="0"/>
              <a:t>What do I strive toward with joy and enthusiasm?</a:t>
            </a:r>
          </a:p>
          <a:p>
            <a:pPr marL="914400" lvl="2" indent="0">
              <a:buNone/>
            </a:pPr>
            <a:r>
              <a:rPr lang="en-US" sz="2400" dirty="0"/>
              <a:t>		(Arnett, 2000, 2007, 2015)</a:t>
            </a:r>
          </a:p>
          <a:p>
            <a:pPr lvl="1"/>
            <a:endParaRPr lang="en-US" sz="2200"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476" y="1693917"/>
            <a:ext cx="4842933" cy="2583982"/>
          </a:xfrm>
          <a:prstGeom prst="rect">
            <a:avLst/>
          </a:prstGeom>
        </p:spPr>
      </p:pic>
    </p:spTree>
    <p:extLst>
      <p:ext uri="{BB962C8B-B14F-4D97-AF65-F5344CB8AC3E}">
        <p14:creationId xmlns:p14="http://schemas.microsoft.com/office/powerpoint/2010/main" val="182868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5500" y="-863598"/>
            <a:ext cx="8001000" cy="4182533"/>
          </a:xfrm>
        </p:spPr>
        <p:txBody>
          <a:bodyPr/>
          <a:lstStyle/>
          <a:p>
            <a:pPr algn="ctr"/>
            <a:r>
              <a:rPr lang="en-US" dirty="0"/>
              <a:t>UNESCO-UNITWIN</a:t>
            </a:r>
            <a:br>
              <a:rPr lang="en-US" dirty="0"/>
            </a:br>
            <a:r>
              <a:rPr lang="en-US" sz="3600" i="1" dirty="0">
                <a:solidFill>
                  <a:schemeClr val="accent1"/>
                </a:solidFill>
              </a:rPr>
              <a:t>Perceptions of decent work and future among emerging adults without qualifications </a:t>
            </a:r>
            <a:br>
              <a:rPr lang="en-US" dirty="0"/>
            </a:br>
            <a:endParaRPr lang="en-US" sz="4000" dirty="0"/>
          </a:p>
        </p:txBody>
      </p:sp>
      <p:sp>
        <p:nvSpPr>
          <p:cNvPr id="3" name="Subtitle 2"/>
          <p:cNvSpPr>
            <a:spLocks noGrp="1"/>
          </p:cNvSpPr>
          <p:nvPr>
            <p:ph type="subTitle" idx="1"/>
          </p:nvPr>
        </p:nvSpPr>
        <p:spPr>
          <a:xfrm>
            <a:off x="2095500" y="4430358"/>
            <a:ext cx="8001000" cy="1219200"/>
          </a:xfrm>
        </p:spPr>
        <p:txBody>
          <a:bodyPr>
            <a:normAutofit/>
          </a:bodyPr>
          <a:lstStyle/>
          <a:p>
            <a:endParaRPr lang="en-US" dirty="0"/>
          </a:p>
        </p:txBody>
      </p:sp>
      <p:pic>
        <p:nvPicPr>
          <p:cNvPr id="5" name="Picture 4">
            <a:extLst>
              <a:ext uri="{FF2B5EF4-FFF2-40B4-BE49-F238E27FC236}">
                <a16:creationId xmlns:a16="http://schemas.microsoft.com/office/drawing/2014/main" id="{436B7814-A017-6E4E-83C1-AF4470372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601" y="3318935"/>
            <a:ext cx="8060265" cy="3047999"/>
          </a:xfrm>
          <a:prstGeom prst="rect">
            <a:avLst/>
          </a:prstGeom>
        </p:spPr>
      </p:pic>
    </p:spTree>
    <p:extLst>
      <p:ext uri="{BB962C8B-B14F-4D97-AF65-F5344CB8AC3E}">
        <p14:creationId xmlns:p14="http://schemas.microsoft.com/office/powerpoint/2010/main" val="340377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951" y="322317"/>
            <a:ext cx="10531656" cy="1371600"/>
          </a:xfrm>
        </p:spPr>
        <p:txBody>
          <a:bodyPr>
            <a:normAutofit/>
          </a:bodyPr>
          <a:lstStyle/>
          <a:p>
            <a:pPr algn="ctr"/>
            <a:r>
              <a:rPr lang="en-US" sz="3600" dirty="0">
                <a:solidFill>
                  <a:schemeClr val="accent2"/>
                </a:solidFill>
              </a:rPr>
              <a:t>Career Construction Derailed</a:t>
            </a:r>
          </a:p>
        </p:txBody>
      </p:sp>
      <p:sp>
        <p:nvSpPr>
          <p:cNvPr id="3" name="Content Placeholder 2"/>
          <p:cNvSpPr>
            <a:spLocks noGrp="1"/>
          </p:cNvSpPr>
          <p:nvPr>
            <p:ph idx="1"/>
          </p:nvPr>
        </p:nvSpPr>
        <p:spPr>
          <a:xfrm>
            <a:off x="1260951" y="1693917"/>
            <a:ext cx="10374000" cy="4977816"/>
          </a:xfrm>
        </p:spPr>
        <p:txBody>
          <a:bodyPr>
            <a:normAutofit/>
          </a:bodyPr>
          <a:lstStyle/>
          <a:p>
            <a:pPr>
              <a:buClr>
                <a:schemeClr val="tx2"/>
              </a:buClr>
            </a:pPr>
            <a:r>
              <a:rPr lang="en-US" sz="2800" dirty="0"/>
              <a:t>Using Arnett’s Features of Emerging Adulthood, we observed…</a:t>
            </a:r>
          </a:p>
          <a:p>
            <a:pPr>
              <a:buFont typeface="Wingdings" pitchFamily="2" charset="2"/>
              <a:buChar char="v"/>
            </a:pPr>
            <a:r>
              <a:rPr lang="en-US" sz="2800" dirty="0"/>
              <a:t>Instability/Crisis  (HIGH) -&gt; -&gt; Identity Exploration (LOW)</a:t>
            </a:r>
          </a:p>
          <a:p>
            <a:pPr>
              <a:buFont typeface="Wingdings" pitchFamily="2" charset="2"/>
              <a:buChar char="v"/>
            </a:pPr>
            <a:r>
              <a:rPr lang="en-US" sz="2800" dirty="0"/>
              <a:t>Feeling In-Between (HIGH) -&gt; -&gt; Self-Focus/Authenticity (LOW)</a:t>
            </a:r>
          </a:p>
          <a:p>
            <a:pPr>
              <a:buFont typeface="Wingdings" pitchFamily="2" charset="2"/>
              <a:buChar char="v"/>
            </a:pPr>
            <a:r>
              <a:rPr lang="en-US" sz="2800" dirty="0"/>
              <a:t>Sense of caution about possibilities and optimism </a:t>
            </a:r>
          </a:p>
          <a:p>
            <a:pPr marL="457200" lvl="1" indent="0">
              <a:buNone/>
            </a:pPr>
            <a:endParaRPr lang="en-US" sz="2200" dirty="0"/>
          </a:p>
        </p:txBody>
      </p:sp>
      <p:pic>
        <p:nvPicPr>
          <p:cNvPr id="5" name="Content Placeholder 4">
            <a:extLst>
              <a:ext uri="{FF2B5EF4-FFF2-40B4-BE49-F238E27FC236}">
                <a16:creationId xmlns:a16="http://schemas.microsoft.com/office/drawing/2014/main" id="{06A7C343-732A-104E-A864-1DA5444DE609}"/>
              </a:ext>
            </a:extLst>
          </p:cNvPr>
          <p:cNvPicPr>
            <a:picLocks noChangeAspect="1"/>
          </p:cNvPicPr>
          <p:nvPr/>
        </p:nvPicPr>
        <p:blipFill>
          <a:blip r:embed="rId2"/>
          <a:stretch>
            <a:fillRect/>
          </a:stretch>
        </p:blipFill>
        <p:spPr>
          <a:xfrm>
            <a:off x="4262565" y="4002827"/>
            <a:ext cx="3666869" cy="2322512"/>
          </a:xfrm>
          <a:prstGeom prst="rect">
            <a:avLst/>
          </a:prstGeom>
        </p:spPr>
      </p:pic>
    </p:spTree>
    <p:extLst>
      <p:ext uri="{BB962C8B-B14F-4D97-AF65-F5344CB8AC3E}">
        <p14:creationId xmlns:p14="http://schemas.microsoft.com/office/powerpoint/2010/main" val="73356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B236B-DCE9-114F-BB51-C91652B6114F}"/>
              </a:ext>
            </a:extLst>
          </p:cNvPr>
          <p:cNvSpPr>
            <a:spLocks noGrp="1"/>
          </p:cNvSpPr>
          <p:nvPr>
            <p:ph type="title"/>
          </p:nvPr>
        </p:nvSpPr>
        <p:spPr>
          <a:xfrm>
            <a:off x="949047" y="643466"/>
            <a:ext cx="2771273" cy="5225627"/>
          </a:xfrm>
        </p:spPr>
        <p:txBody>
          <a:bodyPr anchor="ctr">
            <a:normAutofit/>
          </a:bodyPr>
          <a:lstStyle/>
          <a:p>
            <a:pPr algn="ctr"/>
            <a:br>
              <a:rPr lang="en-US" sz="3600" dirty="0"/>
            </a:br>
            <a:endParaRPr lang="en-US" sz="3200" dirty="0"/>
          </a:p>
        </p:txBody>
      </p:sp>
      <p:cxnSp>
        <p:nvCxnSpPr>
          <p:cNvPr id="16" name="Straight Connector 1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17B8F4-6230-E04E-9421-E70DF0C62F48}"/>
              </a:ext>
            </a:extLst>
          </p:cNvPr>
          <p:cNvSpPr>
            <a:spLocks noGrp="1"/>
          </p:cNvSpPr>
          <p:nvPr>
            <p:ph idx="1"/>
          </p:nvPr>
        </p:nvSpPr>
        <p:spPr>
          <a:xfrm>
            <a:off x="4210065" y="323850"/>
            <a:ext cx="7524735" cy="5810250"/>
          </a:xfrm>
        </p:spPr>
        <p:txBody>
          <a:bodyPr vert="horz" lIns="91440" tIns="45720" rIns="91440" bIns="45720" rtlCol="0" anchor="ctr">
            <a:normAutofit/>
          </a:bodyPr>
          <a:lstStyle/>
          <a:p>
            <a:pPr marL="0" indent="0">
              <a:buNone/>
            </a:pPr>
            <a:r>
              <a:rPr lang="en-US" sz="2800" dirty="0"/>
              <a:t>“Life Zones"</a:t>
            </a:r>
            <a:endParaRPr lang="en-US" sz="2600" i="1" dirty="0"/>
          </a:p>
          <a:p>
            <a:pPr marL="342900" indent="-342900">
              <a:buFont typeface="Wingdings" panose="020F0502020204030204" pitchFamily="34" charset="0"/>
              <a:buChar char="v"/>
            </a:pPr>
            <a:r>
              <a:rPr lang="en-US" sz="2800" dirty="0"/>
              <a:t>Surviving</a:t>
            </a:r>
          </a:p>
          <a:p>
            <a:pPr marL="342900" indent="-342900">
              <a:buFont typeface="Wingdings" panose="020F0502020204030204" pitchFamily="34" charset="0"/>
              <a:buChar char="v"/>
            </a:pPr>
            <a:r>
              <a:rPr lang="en-US" sz="2800" dirty="0"/>
              <a:t>Searching </a:t>
            </a:r>
          </a:p>
          <a:p>
            <a:pPr marL="342900" indent="-342900">
              <a:buFont typeface="Wingdings" panose="020F0502020204030204" pitchFamily="34" charset="0"/>
              <a:buChar char="v"/>
            </a:pPr>
            <a:r>
              <a:rPr lang="en-US" sz="2800" dirty="0"/>
              <a:t>Striving</a:t>
            </a:r>
          </a:p>
          <a:p>
            <a:endParaRPr lang="en-US" dirty="0">
              <a:cs typeface="Calibri" panose="020F0502020204030204"/>
            </a:endParaRPr>
          </a:p>
        </p:txBody>
      </p:sp>
      <p:sp>
        <p:nvSpPr>
          <p:cNvPr id="18" name="Rectangle 17">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5" descr="outer-space-stars.jpg">
            <a:extLst>
              <a:ext uri="{FF2B5EF4-FFF2-40B4-BE49-F238E27FC236}">
                <a16:creationId xmlns:a16="http://schemas.microsoft.com/office/drawing/2014/main" id="{285D0BBD-7B3F-844A-8CC9-BBECE18F3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898" y="1594517"/>
            <a:ext cx="4688731" cy="3151908"/>
          </a:xfrm>
          <a:prstGeom prst="rect">
            <a:avLst/>
          </a:prstGeom>
        </p:spPr>
      </p:pic>
      <p:sp>
        <p:nvSpPr>
          <p:cNvPr id="4" name="TextBox 3">
            <a:extLst>
              <a:ext uri="{FF2B5EF4-FFF2-40B4-BE49-F238E27FC236}">
                <a16:creationId xmlns:a16="http://schemas.microsoft.com/office/drawing/2014/main" id="{C18716B5-7D27-D94D-A797-FDEE4B037068}"/>
              </a:ext>
            </a:extLst>
          </p:cNvPr>
          <p:cNvSpPr txBox="1"/>
          <p:nvPr/>
        </p:nvSpPr>
        <p:spPr>
          <a:xfrm>
            <a:off x="579863" y="2854712"/>
            <a:ext cx="3503255" cy="2677656"/>
          </a:xfrm>
          <a:prstGeom prst="rect">
            <a:avLst/>
          </a:prstGeom>
          <a:noFill/>
        </p:spPr>
        <p:txBody>
          <a:bodyPr wrap="square" rtlCol="0">
            <a:spAutoFit/>
          </a:bodyPr>
          <a:lstStyle/>
          <a:p>
            <a:r>
              <a:rPr lang="en-US" sz="2800" dirty="0"/>
              <a:t>Coupling Arnett’s</a:t>
            </a:r>
            <a:r>
              <a:rPr lang="en-US" sz="2800" i="1" dirty="0"/>
              <a:t> Features of Emerging Adulthood</a:t>
            </a:r>
            <a:br>
              <a:rPr lang="en-US" sz="2800" dirty="0"/>
            </a:br>
            <a:r>
              <a:rPr lang="en-US" sz="2800" dirty="0"/>
              <a:t>with Blustein et al: </a:t>
            </a:r>
            <a:r>
              <a:rPr lang="en-US" sz="2800" i="1" dirty="0"/>
              <a:t>Psychology of Working Theory</a:t>
            </a:r>
          </a:p>
        </p:txBody>
      </p:sp>
    </p:spTree>
    <p:extLst>
      <p:ext uri="{BB962C8B-B14F-4D97-AF65-F5344CB8AC3E}">
        <p14:creationId xmlns:p14="http://schemas.microsoft.com/office/powerpoint/2010/main" val="82105332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CB236B-DCE9-114F-BB51-C91652B6114F}"/>
              </a:ext>
            </a:extLst>
          </p:cNvPr>
          <p:cNvSpPr>
            <a:spLocks noGrp="1"/>
          </p:cNvSpPr>
          <p:nvPr>
            <p:ph type="title"/>
          </p:nvPr>
        </p:nvSpPr>
        <p:spPr>
          <a:xfrm>
            <a:off x="949047" y="643466"/>
            <a:ext cx="2771273" cy="5225627"/>
          </a:xfrm>
        </p:spPr>
        <p:txBody>
          <a:bodyPr anchor="ctr">
            <a:normAutofit/>
          </a:bodyPr>
          <a:lstStyle/>
          <a:p>
            <a:pPr algn="ctr"/>
            <a:br>
              <a:rPr lang="en-US" sz="3600" dirty="0"/>
            </a:br>
            <a:endParaRPr lang="en-US" sz="3200" dirty="0"/>
          </a:p>
        </p:txBody>
      </p:sp>
      <p:cxnSp>
        <p:nvCxnSpPr>
          <p:cNvPr id="16" name="Straight Connector 1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E17B8F4-6230-E04E-9421-E70DF0C62F48}"/>
              </a:ext>
            </a:extLst>
          </p:cNvPr>
          <p:cNvSpPr>
            <a:spLocks noGrp="1"/>
          </p:cNvSpPr>
          <p:nvPr>
            <p:ph idx="1"/>
          </p:nvPr>
        </p:nvSpPr>
        <p:spPr>
          <a:xfrm>
            <a:off x="4210065" y="323850"/>
            <a:ext cx="7524735" cy="6012942"/>
          </a:xfrm>
        </p:spPr>
        <p:txBody>
          <a:bodyPr vert="horz" lIns="91440" tIns="45720" rIns="91440" bIns="45720" rtlCol="0" anchor="ctr">
            <a:normAutofit/>
          </a:bodyPr>
          <a:lstStyle/>
          <a:p>
            <a:pPr marL="0" indent="0">
              <a:buNone/>
            </a:pPr>
            <a:r>
              <a:rPr lang="en-US" sz="2800" dirty="0"/>
              <a:t> </a:t>
            </a:r>
            <a:endParaRPr lang="en-US" sz="2600" i="1" dirty="0"/>
          </a:p>
          <a:p>
            <a:pPr marL="342900" indent="-342900">
              <a:buFont typeface="Wingdings" panose="020F0502020204030204" pitchFamily="34" charset="0"/>
              <a:buChar char="v"/>
            </a:pPr>
            <a:r>
              <a:rPr lang="en-US" sz="4000" dirty="0"/>
              <a:t>Surviving (n=4)</a:t>
            </a:r>
          </a:p>
          <a:p>
            <a:pPr marL="635508" lvl="1" indent="-342900">
              <a:buFont typeface="Wingdings" panose="020F0502020204030204" pitchFamily="34" charset="0"/>
              <a:buChar char="v"/>
            </a:pPr>
            <a:r>
              <a:rPr lang="en-US" sz="2400" dirty="0"/>
              <a:t>Feeling stuck without a clear plan</a:t>
            </a:r>
          </a:p>
          <a:p>
            <a:pPr marL="635508" lvl="1" indent="-342900">
              <a:buFont typeface="Wingdings" panose="020F0502020204030204" pitchFamily="34" charset="0"/>
              <a:buChar char="v"/>
            </a:pPr>
            <a:r>
              <a:rPr lang="en-US" sz="2400" dirty="0"/>
              <a:t>Others were moving on</a:t>
            </a:r>
          </a:p>
          <a:p>
            <a:pPr marL="635508" lvl="1" indent="-342900">
              <a:buFont typeface="Wingdings" panose="020F0502020204030204" pitchFamily="34" charset="0"/>
              <a:buChar char="v"/>
            </a:pPr>
            <a:r>
              <a:rPr lang="en-US" sz="2400" dirty="0"/>
              <a:t>Doors were closing quickly  </a:t>
            </a:r>
          </a:p>
          <a:p>
            <a:pPr marL="635508" lvl="1" indent="-342900">
              <a:buFont typeface="Wingdings" panose="020F0502020204030204" pitchFamily="34" charset="0"/>
              <a:buChar char="v"/>
            </a:pPr>
            <a:r>
              <a:rPr lang="en-US" sz="2400" dirty="0"/>
              <a:t>They felt they  did not have the skills, access, or awareness of how to move forward</a:t>
            </a:r>
          </a:p>
          <a:p>
            <a:pPr marL="635508" lvl="1" indent="-342900">
              <a:buFont typeface="Wingdings" panose="020F0502020204030204" pitchFamily="34" charset="0"/>
              <a:buChar char="v"/>
            </a:pPr>
            <a:r>
              <a:rPr lang="en-US" sz="2400" dirty="0"/>
              <a:t>Currently  unstable work, housing, and/or relationship situations</a:t>
            </a:r>
          </a:p>
          <a:p>
            <a:pPr marL="635508" lvl="1" indent="-342900">
              <a:buFont typeface="Wingdings" panose="020F0502020204030204" pitchFamily="34" charset="0"/>
              <a:buChar char="v"/>
            </a:pPr>
            <a:r>
              <a:rPr lang="en-US" sz="2400" dirty="0"/>
              <a:t>They blamed themselves </a:t>
            </a:r>
          </a:p>
          <a:p>
            <a:pPr marL="635508" lvl="1" indent="-342900">
              <a:buFont typeface="Wingdings" panose="020F0502020204030204" pitchFamily="34" charset="0"/>
              <a:buChar char="v"/>
            </a:pPr>
            <a:r>
              <a:rPr lang="en-US" sz="2400" b="1" i="1" dirty="0"/>
              <a:t>It’s, I don’t know...it’s a different mindset every day pretty much… I really haven’t figured myself out, actually. I mean, I’m still young…I don’t like not living</a:t>
            </a:r>
          </a:p>
          <a:p>
            <a:endParaRPr lang="en-US" dirty="0">
              <a:cs typeface="Calibri" panose="020F0502020204030204"/>
            </a:endParaRPr>
          </a:p>
        </p:txBody>
      </p:sp>
      <p:sp>
        <p:nvSpPr>
          <p:cNvPr id="18" name="Rectangle 17">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4" descr="A person sitting at a beach&#10;&#10;Description automatically generated">
            <a:extLst>
              <a:ext uri="{FF2B5EF4-FFF2-40B4-BE49-F238E27FC236}">
                <a16:creationId xmlns:a16="http://schemas.microsoft.com/office/drawing/2014/main" id="{74E2536A-75D1-7E4C-8848-6F01516AA20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2542" y="2176779"/>
            <a:ext cx="3111500" cy="2159000"/>
          </a:xfrm>
          <a:prstGeom prst="rect">
            <a:avLst/>
          </a:prstGeom>
        </p:spPr>
      </p:pic>
    </p:spTree>
    <p:extLst>
      <p:ext uri="{BB962C8B-B14F-4D97-AF65-F5344CB8AC3E}">
        <p14:creationId xmlns:p14="http://schemas.microsoft.com/office/powerpoint/2010/main" val="133497210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524A-857B-1B43-ABA8-091E7C6E3086}"/>
              </a:ext>
            </a:extLst>
          </p:cNvPr>
          <p:cNvSpPr>
            <a:spLocks noGrp="1"/>
          </p:cNvSpPr>
          <p:nvPr>
            <p:ph type="title"/>
          </p:nvPr>
        </p:nvSpPr>
        <p:spPr>
          <a:xfrm>
            <a:off x="1093304" y="618518"/>
            <a:ext cx="9954107" cy="1018896"/>
          </a:xfrm>
        </p:spPr>
        <p:txBody>
          <a:bodyPr>
            <a:normAutofit/>
          </a:bodyPr>
          <a:lstStyle/>
          <a:p>
            <a:r>
              <a:rPr lang="en-US" sz="4000" dirty="0">
                <a:solidFill>
                  <a:schemeClr val="accent1"/>
                </a:solidFill>
              </a:rPr>
              <a:t>Searching  (n=3)   </a:t>
            </a:r>
          </a:p>
        </p:txBody>
      </p:sp>
      <p:sp>
        <p:nvSpPr>
          <p:cNvPr id="4" name="TextBox 3">
            <a:extLst>
              <a:ext uri="{FF2B5EF4-FFF2-40B4-BE49-F238E27FC236}">
                <a16:creationId xmlns:a16="http://schemas.microsoft.com/office/drawing/2014/main" id="{9A604463-51D6-994F-99D3-90F3E3EB5047}"/>
              </a:ext>
            </a:extLst>
          </p:cNvPr>
          <p:cNvSpPr txBox="1"/>
          <p:nvPr/>
        </p:nvSpPr>
        <p:spPr>
          <a:xfrm>
            <a:off x="469574" y="1637414"/>
            <a:ext cx="7643293" cy="5170646"/>
          </a:xfrm>
          <a:prstGeom prst="rect">
            <a:avLst/>
          </a:prstGeom>
          <a:noFill/>
        </p:spPr>
        <p:txBody>
          <a:bodyPr wrap="square" rtlCol="0">
            <a:spAutoFit/>
          </a:bodyPr>
          <a:lstStyle/>
          <a:p>
            <a:pPr>
              <a:buClr>
                <a:schemeClr val="accent1"/>
              </a:buClr>
            </a:pPr>
            <a:endParaRPr lang="en-US" sz="2400" dirty="0"/>
          </a:p>
          <a:p>
            <a:pPr marL="800100" lvl="1" indent="-342900">
              <a:buClr>
                <a:schemeClr val="accent1"/>
              </a:buClr>
              <a:buFont typeface="Wingdings" pitchFamily="2" charset="2"/>
              <a:buChar char="v"/>
            </a:pPr>
            <a:r>
              <a:rPr lang="en-US" sz="2400" dirty="0"/>
              <a:t>Identified significant people who encouraged them in a meaningful way.</a:t>
            </a:r>
          </a:p>
          <a:p>
            <a:pPr marL="800100" lvl="1" indent="-342900">
              <a:buClr>
                <a:schemeClr val="accent1"/>
              </a:buClr>
              <a:buFont typeface="Wingdings" pitchFamily="2" charset="2"/>
              <a:buChar char="v"/>
            </a:pPr>
            <a:r>
              <a:rPr lang="en-US" sz="2400" b="1" dirty="0"/>
              <a:t>“I’m pretty motivated right now, which is very new for me.  I’m </a:t>
            </a:r>
            <a:r>
              <a:rPr lang="en-US" sz="2400" b="1" i="1" dirty="0"/>
              <a:t>like searching so hard.</a:t>
            </a:r>
            <a:r>
              <a:rPr lang="en-US" sz="2400" b="1" dirty="0"/>
              <a:t>” </a:t>
            </a:r>
          </a:p>
          <a:p>
            <a:pPr marL="800100" lvl="1" indent="-342900">
              <a:buClr>
                <a:schemeClr val="accent1"/>
              </a:buClr>
              <a:buFont typeface="Wingdings" pitchFamily="2" charset="2"/>
              <a:buChar char="v"/>
            </a:pPr>
            <a:r>
              <a:rPr lang="en-US" sz="2400" dirty="0"/>
              <a:t>Took responsibility but did not blame themselves</a:t>
            </a:r>
          </a:p>
          <a:p>
            <a:pPr marL="800100" lvl="1" indent="-342900">
              <a:buClr>
                <a:schemeClr val="accent1"/>
              </a:buClr>
              <a:buFont typeface="Wingdings" pitchFamily="2" charset="2"/>
              <a:buChar char="v"/>
            </a:pPr>
            <a:r>
              <a:rPr lang="en-US" sz="2400" dirty="0"/>
              <a:t>Stable jobs, hopes for the future, and could begin to conceptualize options and pathways toward their futures.  </a:t>
            </a:r>
          </a:p>
          <a:p>
            <a:pPr marL="800100" lvl="1" indent="-342900">
              <a:buClr>
                <a:schemeClr val="accent1"/>
              </a:buClr>
              <a:buFont typeface="Wingdings" pitchFamily="2" charset="2"/>
              <a:buChar char="v"/>
            </a:pPr>
            <a:r>
              <a:rPr lang="en-US" sz="2400" b="1" i="1" dirty="0"/>
              <a:t>I need one of those right now (a career counsellor).  I’ve struggled with it so much…I’m like caught between a rock and a hard place... I’m searching.</a:t>
            </a:r>
          </a:p>
          <a:p>
            <a:pPr marL="800100" lvl="1" indent="-342900">
              <a:buClr>
                <a:schemeClr val="accent1"/>
              </a:buClr>
              <a:buFont typeface="Wingdings" pitchFamily="2" charset="2"/>
              <a:buChar char="v"/>
            </a:pPr>
            <a:endParaRPr lang="en-US" sz="2400" dirty="0"/>
          </a:p>
          <a:p>
            <a:endParaRPr lang="en-US" dirty="0"/>
          </a:p>
        </p:txBody>
      </p:sp>
      <p:pic>
        <p:nvPicPr>
          <p:cNvPr id="6" name="Content Placeholder 3">
            <a:extLst>
              <a:ext uri="{FF2B5EF4-FFF2-40B4-BE49-F238E27FC236}">
                <a16:creationId xmlns:a16="http://schemas.microsoft.com/office/drawing/2014/main" id="{97FF51E6-E8B7-BE4C-8A3B-35420FF548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5406" y="416680"/>
            <a:ext cx="3115734" cy="3360815"/>
          </a:xfrm>
          <a:prstGeom prst="rect">
            <a:avLst/>
          </a:prstGeom>
        </p:spPr>
      </p:pic>
    </p:spTree>
    <p:extLst>
      <p:ext uri="{BB962C8B-B14F-4D97-AF65-F5344CB8AC3E}">
        <p14:creationId xmlns:p14="http://schemas.microsoft.com/office/powerpoint/2010/main" val="215221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1524A-857B-1B43-ABA8-091E7C6E3086}"/>
              </a:ext>
            </a:extLst>
          </p:cNvPr>
          <p:cNvSpPr>
            <a:spLocks noGrp="1"/>
          </p:cNvSpPr>
          <p:nvPr>
            <p:ph type="title"/>
          </p:nvPr>
        </p:nvSpPr>
        <p:spPr>
          <a:xfrm>
            <a:off x="1093304" y="618518"/>
            <a:ext cx="9954107" cy="1018896"/>
          </a:xfrm>
        </p:spPr>
        <p:txBody>
          <a:bodyPr>
            <a:normAutofit/>
          </a:bodyPr>
          <a:lstStyle/>
          <a:p>
            <a:r>
              <a:rPr lang="en-US" sz="4000" dirty="0">
                <a:solidFill>
                  <a:schemeClr val="accent1"/>
                </a:solidFill>
              </a:rPr>
              <a:t>Striving (n=3)</a:t>
            </a:r>
          </a:p>
        </p:txBody>
      </p:sp>
      <p:sp>
        <p:nvSpPr>
          <p:cNvPr id="4" name="TextBox 3">
            <a:extLst>
              <a:ext uri="{FF2B5EF4-FFF2-40B4-BE49-F238E27FC236}">
                <a16:creationId xmlns:a16="http://schemas.microsoft.com/office/drawing/2014/main" id="{9A604463-51D6-994F-99D3-90F3E3EB5047}"/>
              </a:ext>
            </a:extLst>
          </p:cNvPr>
          <p:cNvSpPr txBox="1"/>
          <p:nvPr/>
        </p:nvSpPr>
        <p:spPr>
          <a:xfrm>
            <a:off x="350196" y="2097087"/>
            <a:ext cx="7762672" cy="4339650"/>
          </a:xfrm>
          <a:prstGeom prst="rect">
            <a:avLst/>
          </a:prstGeom>
          <a:noFill/>
        </p:spPr>
        <p:txBody>
          <a:bodyPr wrap="square" rtlCol="0">
            <a:spAutoFit/>
          </a:bodyPr>
          <a:lstStyle/>
          <a:p>
            <a:pPr marL="342900" indent="-342900">
              <a:buClr>
                <a:schemeClr val="accent1"/>
              </a:buClr>
              <a:buFont typeface="Wingdings" pitchFamily="2" charset="2"/>
              <a:buChar char="v"/>
            </a:pPr>
            <a:endParaRPr lang="en-US" sz="2400" dirty="0"/>
          </a:p>
          <a:p>
            <a:pPr marL="800100" lvl="1" indent="-342900">
              <a:buClr>
                <a:schemeClr val="accent1"/>
              </a:buClr>
              <a:buFont typeface="Wingdings" pitchFamily="2" charset="2"/>
              <a:buChar char="v"/>
            </a:pPr>
            <a:r>
              <a:rPr lang="en-US" sz="2600" dirty="0"/>
              <a:t>Also identified significant people who encouraged and supported them</a:t>
            </a:r>
          </a:p>
          <a:p>
            <a:pPr marL="800100" lvl="1" indent="-342900">
              <a:buClr>
                <a:schemeClr val="accent1"/>
              </a:buClr>
              <a:buFont typeface="Wingdings" pitchFamily="2" charset="2"/>
              <a:buChar char="v"/>
            </a:pPr>
            <a:r>
              <a:rPr lang="en-US" sz="2600" dirty="0"/>
              <a:t>Had a specific plan and timeline</a:t>
            </a:r>
          </a:p>
          <a:p>
            <a:pPr marL="800100" lvl="1" indent="-342900">
              <a:buClr>
                <a:schemeClr val="accent1"/>
              </a:buClr>
              <a:buFont typeface="Wingdings" pitchFamily="2" charset="2"/>
              <a:buChar char="v"/>
            </a:pPr>
            <a:r>
              <a:rPr lang="en-US" sz="2600" dirty="0"/>
              <a:t>Articulated how current actions would benefit their future lives</a:t>
            </a:r>
          </a:p>
          <a:p>
            <a:pPr marL="800100" lvl="1" indent="-342900">
              <a:buClr>
                <a:schemeClr val="accent1"/>
              </a:buClr>
              <a:buFont typeface="Wingdings" pitchFamily="2" charset="2"/>
              <a:buChar char="v"/>
            </a:pPr>
            <a:r>
              <a:rPr lang="en-US" sz="2600" dirty="0"/>
              <a:t>The most stable relationships and home lives</a:t>
            </a:r>
          </a:p>
          <a:p>
            <a:pPr marL="800100" lvl="1" indent="-342900">
              <a:buClr>
                <a:schemeClr val="accent1"/>
              </a:buClr>
              <a:buFont typeface="Wingdings" pitchFamily="2" charset="2"/>
              <a:buChar char="v"/>
            </a:pPr>
            <a:r>
              <a:rPr lang="en-US" sz="2600" b="1" i="1" dirty="0"/>
              <a:t>I got the reins. I’m running the show. I’m doing it. I’m actually doing it.</a:t>
            </a:r>
          </a:p>
          <a:p>
            <a:pPr lvl="1">
              <a:buClr>
                <a:schemeClr val="accent1"/>
              </a:buClr>
            </a:pPr>
            <a:endParaRPr lang="en-US" sz="2600" dirty="0"/>
          </a:p>
          <a:p>
            <a:endParaRPr lang="en-US" dirty="0"/>
          </a:p>
        </p:txBody>
      </p:sp>
      <p:pic>
        <p:nvPicPr>
          <p:cNvPr id="7" name="Content Placeholder 5">
            <a:extLst>
              <a:ext uri="{FF2B5EF4-FFF2-40B4-BE49-F238E27FC236}">
                <a16:creationId xmlns:a16="http://schemas.microsoft.com/office/drawing/2014/main" id="{BF5FE0EF-2B69-C14D-A40B-41D3D79E92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2868" y="2746127"/>
            <a:ext cx="3151762" cy="2490281"/>
          </a:xfrm>
          <a:prstGeom prst="rect">
            <a:avLst/>
          </a:prstGeom>
        </p:spPr>
      </p:pic>
    </p:spTree>
    <p:extLst>
      <p:ext uri="{BB962C8B-B14F-4D97-AF65-F5344CB8AC3E}">
        <p14:creationId xmlns:p14="http://schemas.microsoft.com/office/powerpoint/2010/main" val="3691211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CC7D-57EE-F94A-A93C-62E171E12972}"/>
              </a:ext>
            </a:extLst>
          </p:cNvPr>
          <p:cNvSpPr>
            <a:spLocks noGrp="1"/>
          </p:cNvSpPr>
          <p:nvPr>
            <p:ph type="title"/>
          </p:nvPr>
        </p:nvSpPr>
        <p:spPr>
          <a:xfrm>
            <a:off x="831273" y="1"/>
            <a:ext cx="10216138" cy="936702"/>
          </a:xfrm>
        </p:spPr>
        <p:txBody>
          <a:bodyPr>
            <a:normAutofit/>
          </a:bodyPr>
          <a:lstStyle/>
          <a:p>
            <a:pPr algn="ctr"/>
            <a:r>
              <a:rPr lang="en-US" sz="3600" dirty="0">
                <a:solidFill>
                  <a:schemeClr val="accent1"/>
                </a:solidFill>
              </a:rPr>
              <a:t>What might have made a difference?</a:t>
            </a:r>
          </a:p>
        </p:txBody>
      </p:sp>
      <p:sp>
        <p:nvSpPr>
          <p:cNvPr id="3" name="Content Placeholder 2">
            <a:extLst>
              <a:ext uri="{FF2B5EF4-FFF2-40B4-BE49-F238E27FC236}">
                <a16:creationId xmlns:a16="http://schemas.microsoft.com/office/drawing/2014/main" id="{6B06CF6B-8AE3-2C44-BC1D-2389670A886B}"/>
              </a:ext>
            </a:extLst>
          </p:cNvPr>
          <p:cNvSpPr>
            <a:spLocks noGrp="1"/>
          </p:cNvSpPr>
          <p:nvPr>
            <p:ph idx="1"/>
          </p:nvPr>
        </p:nvSpPr>
        <p:spPr>
          <a:xfrm>
            <a:off x="289932" y="1159727"/>
            <a:ext cx="11902068" cy="5545091"/>
          </a:xfrm>
        </p:spPr>
        <p:txBody>
          <a:bodyPr>
            <a:noAutofit/>
          </a:bodyPr>
          <a:lstStyle/>
          <a:p>
            <a:pPr>
              <a:buClr>
                <a:srgbClr val="92D050"/>
              </a:buClr>
              <a:buSzPct val="120000"/>
              <a:buFont typeface="Wingdings" pitchFamily="2" charset="2"/>
              <a:buChar char="v"/>
            </a:pPr>
            <a:r>
              <a:rPr lang="de-DE" sz="2200" i="1" dirty="0">
                <a:effectLst/>
              </a:rPr>
              <a:t>...my counselor kept trying to help me, but she never listened to me. She never wanted to get to know me.</a:t>
            </a:r>
          </a:p>
          <a:p>
            <a:pPr>
              <a:buClr>
                <a:srgbClr val="92D050"/>
              </a:buClr>
              <a:buSzPct val="120000"/>
              <a:buFont typeface="Wingdings" pitchFamily="2" charset="2"/>
              <a:buChar char="v"/>
            </a:pPr>
            <a:r>
              <a:rPr lang="de-DE" sz="2200" i="1" dirty="0">
                <a:effectLst/>
              </a:rPr>
              <a:t>I did tell some people at the time when I was a child [about what was happening at home]. And they were the wrong people and they didn't do anything. And I learned to not say anything because I figured --well, they didn't do anything, so no one's going to.</a:t>
            </a:r>
          </a:p>
          <a:p>
            <a:pPr>
              <a:buClr>
                <a:srgbClr val="92D050"/>
              </a:buClr>
              <a:buSzPct val="120000"/>
              <a:buFont typeface="Wingdings" pitchFamily="2" charset="2"/>
              <a:buChar char="v"/>
            </a:pPr>
            <a:r>
              <a:rPr lang="de-DE" sz="2200" i="1" dirty="0">
                <a:effectLst/>
              </a:rPr>
              <a:t>I think if I could say anything, it would be to have great patience because we all evolve at different rates.</a:t>
            </a:r>
          </a:p>
          <a:p>
            <a:pPr>
              <a:buClr>
                <a:srgbClr val="92D050"/>
              </a:buClr>
              <a:buSzPct val="120000"/>
              <a:buFont typeface="Wingdings" pitchFamily="2" charset="2"/>
              <a:buChar char="v"/>
            </a:pPr>
            <a:r>
              <a:rPr lang="de-DE" sz="2200" i="1" dirty="0"/>
              <a:t>...if I could say anything, it really would be to not tell, but advise. Nobody likes to get told what to do. Nobody likes to get told that they're wrong, you know what I mean? But sympathize. Show emotion. Show that you care…</a:t>
            </a:r>
          </a:p>
          <a:p>
            <a:pPr>
              <a:buClr>
                <a:srgbClr val="92D050"/>
              </a:buClr>
              <a:buSzPct val="120000"/>
              <a:buFont typeface="Wingdings" pitchFamily="2" charset="2"/>
              <a:buChar char="v"/>
            </a:pPr>
            <a:r>
              <a:rPr lang="de-DE" sz="2200" i="1" dirty="0"/>
              <a:t>Not to be so hard because they might have other problems…And they may be really stressed out.  Be kind -- not too easy on them, but don't push them too hard because sometimes they may need more help than they're actually asking for. And they just don't know how to say it.</a:t>
            </a:r>
          </a:p>
          <a:p>
            <a:r>
              <a:rPr lang="de-DE" sz="2200" i="1" dirty="0"/>
              <a:t>LISTEN</a:t>
            </a:r>
            <a:endParaRPr lang="en-US" sz="2200" i="1" dirty="0"/>
          </a:p>
          <a:p>
            <a:pPr marL="0" indent="0">
              <a:buClr>
                <a:srgbClr val="92D050"/>
              </a:buClr>
              <a:buSzPct val="120000"/>
              <a:buNone/>
            </a:pPr>
            <a:endParaRPr lang="de-DE" sz="2400" i="1" dirty="0"/>
          </a:p>
          <a:p>
            <a:pPr marL="0" indent="0">
              <a:buClr>
                <a:srgbClr val="92D050"/>
              </a:buClr>
              <a:buSzPct val="120000"/>
              <a:buNone/>
            </a:pPr>
            <a:endParaRPr lang="de-DE" sz="2400" i="1" dirty="0">
              <a:effectLst/>
            </a:endParaRPr>
          </a:p>
        </p:txBody>
      </p:sp>
      <p:sp>
        <p:nvSpPr>
          <p:cNvPr id="6" name="TextBox 5">
            <a:extLst>
              <a:ext uri="{FF2B5EF4-FFF2-40B4-BE49-F238E27FC236}">
                <a16:creationId xmlns:a16="http://schemas.microsoft.com/office/drawing/2014/main" id="{D4F578E7-96E2-D449-BEDE-7A1663E90F3B}"/>
              </a:ext>
            </a:extLst>
          </p:cNvPr>
          <p:cNvSpPr txBox="1"/>
          <p:nvPr/>
        </p:nvSpPr>
        <p:spPr>
          <a:xfrm>
            <a:off x="2717074" y="6335486"/>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24364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977" y="201478"/>
            <a:ext cx="9547133" cy="1317356"/>
          </a:xfrm>
        </p:spPr>
        <p:txBody>
          <a:bodyPr>
            <a:normAutofit fontScale="90000"/>
          </a:bodyPr>
          <a:lstStyle/>
          <a:p>
            <a:pPr algn="ctr"/>
            <a:r>
              <a:rPr lang="en-US" sz="2800" dirty="0">
                <a:solidFill>
                  <a:schemeClr val="accent1"/>
                </a:solidFill>
              </a:rPr>
              <a:t>Inventing the Future:</a:t>
            </a:r>
            <a:br>
              <a:rPr lang="en-US" sz="2800" dirty="0">
                <a:solidFill>
                  <a:schemeClr val="accent1"/>
                </a:solidFill>
              </a:rPr>
            </a:br>
            <a:r>
              <a:rPr lang="en-US" sz="2800" dirty="0">
                <a:solidFill>
                  <a:schemeClr val="accent1"/>
                </a:solidFill>
              </a:rPr>
              <a:t>Internal and external factors that facilitate </a:t>
            </a:r>
            <a:br>
              <a:rPr lang="en-US" sz="2800" dirty="0">
                <a:solidFill>
                  <a:schemeClr val="accent1"/>
                </a:solidFill>
              </a:rPr>
            </a:br>
            <a:r>
              <a:rPr lang="en-US" sz="2800" dirty="0">
                <a:solidFill>
                  <a:schemeClr val="accent1"/>
                </a:solidFill>
              </a:rPr>
              <a:t>Authentic desire, purpose, direction, commitment…</a:t>
            </a:r>
            <a:br>
              <a:rPr lang="en-US" sz="2800" dirty="0">
                <a:solidFill>
                  <a:schemeClr val="accent1"/>
                </a:solidFill>
              </a:rPr>
            </a:br>
            <a:r>
              <a:rPr lang="en-US" sz="2800" dirty="0">
                <a:solidFill>
                  <a:schemeClr val="accent1"/>
                </a:solidFill>
              </a:rPr>
              <a:t>(</a:t>
            </a:r>
            <a:r>
              <a:rPr lang="en-US" sz="2200" dirty="0">
                <a:solidFill>
                  <a:schemeClr val="accent1"/>
                </a:solidFill>
                <a:effectLst/>
              </a:rPr>
              <a:t>Guichard, J., Pouyaud, J., de Calan, C., &amp; Dumora, B., 2012)</a:t>
            </a:r>
            <a:endParaRPr lang="en-US" sz="2200" dirty="0">
              <a:solidFill>
                <a:schemeClr val="accent1"/>
              </a:solidFill>
            </a:endParaRPr>
          </a:p>
        </p:txBody>
      </p:sp>
      <p:sp>
        <p:nvSpPr>
          <p:cNvPr id="5" name="Content Placeholder 4"/>
          <p:cNvSpPr>
            <a:spLocks noGrp="1"/>
          </p:cNvSpPr>
          <p:nvPr>
            <p:ph idx="1"/>
          </p:nvPr>
        </p:nvSpPr>
        <p:spPr>
          <a:xfrm>
            <a:off x="512957" y="1137424"/>
            <a:ext cx="11390010" cy="5557843"/>
          </a:xfrm>
        </p:spPr>
        <p:txBody>
          <a:bodyPr>
            <a:normAutofit fontScale="25000" lnSpcReduction="20000"/>
          </a:bodyPr>
          <a:lstStyle/>
          <a:p>
            <a:pPr>
              <a:buClr>
                <a:schemeClr val="tx2"/>
              </a:buClr>
              <a:buSzPct val="135000"/>
            </a:pPr>
            <a:endParaRPr lang="en-US" sz="8000" dirty="0"/>
          </a:p>
          <a:p>
            <a:pPr>
              <a:buClr>
                <a:srgbClr val="92D050"/>
              </a:buClr>
              <a:buSzPct val="135000"/>
              <a:buFont typeface="Wingdings" pitchFamily="2" charset="2"/>
              <a:buChar char="v"/>
            </a:pPr>
            <a:r>
              <a:rPr lang="en-US" sz="8000" dirty="0"/>
              <a:t>Create </a:t>
            </a:r>
            <a:r>
              <a:rPr lang="en-US" sz="8000" u="sng" dirty="0"/>
              <a:t>trauma-aware-and-responsive</a:t>
            </a:r>
            <a:r>
              <a:rPr lang="en-US" sz="8000" dirty="0"/>
              <a:t> environments</a:t>
            </a:r>
          </a:p>
          <a:p>
            <a:pPr>
              <a:buClr>
                <a:srgbClr val="92D050"/>
              </a:buClr>
              <a:buSzPct val="135000"/>
              <a:buFont typeface="Wingdings" pitchFamily="2" charset="2"/>
              <a:buChar char="v"/>
            </a:pPr>
            <a:r>
              <a:rPr lang="en-US" sz="8000" dirty="0"/>
              <a:t>Meaningful opportunities to explore </a:t>
            </a:r>
            <a:r>
              <a:rPr lang="en-US" sz="8000" u="sng" dirty="0"/>
              <a:t>what is at the core of their being </a:t>
            </a:r>
            <a:r>
              <a:rPr lang="en-US" sz="8000" dirty="0"/>
              <a:t>— their singular contribution </a:t>
            </a:r>
          </a:p>
          <a:p>
            <a:pPr>
              <a:buClr>
                <a:srgbClr val="92D050"/>
              </a:buClr>
              <a:buSzPct val="135000"/>
              <a:buFont typeface="Wingdings" pitchFamily="2" charset="2"/>
              <a:buChar char="v"/>
            </a:pPr>
            <a:r>
              <a:rPr lang="en-US" sz="8000" dirty="0"/>
              <a:t>Build and preserve </a:t>
            </a:r>
            <a:r>
              <a:rPr lang="en-US" sz="8000" u="sng" dirty="0"/>
              <a:t>social capital </a:t>
            </a:r>
          </a:p>
          <a:p>
            <a:pPr>
              <a:buClr>
                <a:srgbClr val="92D050"/>
              </a:buClr>
              <a:buSzPct val="135000"/>
              <a:buFont typeface="Wingdings" pitchFamily="2" charset="2"/>
              <a:buChar char="v"/>
            </a:pPr>
            <a:r>
              <a:rPr lang="en-US" sz="8000" dirty="0"/>
              <a:t>Practice </a:t>
            </a:r>
            <a:r>
              <a:rPr lang="en-US" sz="8000" u="sng" dirty="0"/>
              <a:t>insight-oriented counseling </a:t>
            </a:r>
            <a:r>
              <a:rPr lang="en-US" sz="8000" dirty="0"/>
              <a:t>(not only instrumental)</a:t>
            </a:r>
          </a:p>
          <a:p>
            <a:pPr>
              <a:buClr>
                <a:srgbClr val="92D050"/>
              </a:buClr>
              <a:buSzPct val="135000"/>
              <a:buFont typeface="Wingdings" pitchFamily="2" charset="2"/>
              <a:buChar char="v"/>
            </a:pPr>
            <a:r>
              <a:rPr lang="en-US" sz="8000" dirty="0"/>
              <a:t>Move from, “</a:t>
            </a:r>
            <a:r>
              <a:rPr lang="en-US" sz="8000" i="1" dirty="0"/>
              <a:t>I know</a:t>
            </a:r>
            <a:r>
              <a:rPr lang="en-US" sz="8000" dirty="0"/>
              <a:t> and I will tell you what you should know,” to </a:t>
            </a:r>
            <a:r>
              <a:rPr lang="en-US" sz="8000" u="sng" dirty="0"/>
              <a:t>“</a:t>
            </a:r>
            <a:r>
              <a:rPr lang="en-US" sz="8000" i="1" u="sng" dirty="0"/>
              <a:t>You know</a:t>
            </a:r>
            <a:r>
              <a:rPr lang="en-US" sz="8000" u="sng" dirty="0"/>
              <a:t>, you tell me.”</a:t>
            </a:r>
          </a:p>
          <a:p>
            <a:pPr>
              <a:buClr>
                <a:srgbClr val="92D050"/>
              </a:buClr>
              <a:buSzPct val="135000"/>
              <a:buFont typeface="Wingdings" pitchFamily="2" charset="2"/>
              <a:buChar char="v"/>
            </a:pPr>
            <a:r>
              <a:rPr lang="en-US" sz="8000" dirty="0"/>
              <a:t>Support the construction of a </a:t>
            </a:r>
            <a:r>
              <a:rPr lang="en-US" sz="8000" u="sng" dirty="0"/>
              <a:t>new narratives</a:t>
            </a:r>
            <a:r>
              <a:rPr lang="en-US" sz="8000" i="1" dirty="0"/>
              <a:t>: </a:t>
            </a:r>
            <a:r>
              <a:rPr lang="en-US" sz="8000" dirty="0"/>
              <a:t>narratives that add nuance, complexity, and true desire, and are liberated from institutional &amp; societal ideals &amp; constraints</a:t>
            </a:r>
          </a:p>
          <a:p>
            <a:pPr>
              <a:buSzPct val="135000"/>
              <a:buFont typeface="Wingdings" pitchFamily="2" charset="2"/>
              <a:buChar char="v"/>
            </a:pPr>
            <a:r>
              <a:rPr lang="en-US" sz="8000" dirty="0"/>
              <a:t>Transition support -- </a:t>
            </a:r>
            <a:r>
              <a:rPr lang="en-US" sz="8000" u="sng" dirty="0"/>
              <a:t>UPSTREAM</a:t>
            </a:r>
          </a:p>
          <a:p>
            <a:pPr lvl="2">
              <a:buSzPct val="135000"/>
              <a:buFont typeface="Wingdings" pitchFamily="2" charset="2"/>
              <a:buChar char="v"/>
            </a:pPr>
            <a:r>
              <a:rPr lang="en-US" sz="8000" dirty="0"/>
              <a:t>Early Adolescence; During distress in high school; School-to-work transition; Post transition</a:t>
            </a:r>
          </a:p>
          <a:p>
            <a:pPr>
              <a:buSzPct val="135000"/>
              <a:buFont typeface="Wingdings" pitchFamily="2" charset="2"/>
              <a:buChar char="v"/>
            </a:pPr>
            <a:r>
              <a:rPr lang="en-US" sz="8000" u="sng" dirty="0"/>
              <a:t>Asset</a:t>
            </a:r>
            <a:r>
              <a:rPr lang="en-US" sz="8000" dirty="0"/>
              <a:t> focus and possibility development </a:t>
            </a:r>
          </a:p>
          <a:p>
            <a:pPr>
              <a:buSzPct val="135000"/>
              <a:buFont typeface="Wingdings" pitchFamily="2" charset="2"/>
              <a:buChar char="v"/>
            </a:pPr>
            <a:r>
              <a:rPr lang="en-US" sz="8000" dirty="0"/>
              <a:t>At every critical juncture, cultivate and sustain …</a:t>
            </a:r>
          </a:p>
          <a:p>
            <a:pPr lvl="2">
              <a:buSzPct val="135000"/>
              <a:buFont typeface="Wingdings" pitchFamily="2" charset="2"/>
              <a:buChar char="v"/>
            </a:pPr>
            <a:r>
              <a:rPr lang="en-US" sz="8000" u="sng" dirty="0"/>
              <a:t>Connection, Imagination, Aesthetic outlets, Agency, Compassion/Altruism, Desire</a:t>
            </a:r>
          </a:p>
          <a:p>
            <a:pPr>
              <a:buClr>
                <a:schemeClr val="tx2"/>
              </a:buClr>
              <a:buSzPct val="135000"/>
            </a:pPr>
            <a:endParaRPr lang="en-US" dirty="0">
              <a:effectLst/>
            </a:endParaRPr>
          </a:p>
        </p:txBody>
      </p:sp>
    </p:spTree>
    <p:extLst>
      <p:ext uri="{BB962C8B-B14F-4D97-AF65-F5344CB8AC3E}">
        <p14:creationId xmlns:p14="http://schemas.microsoft.com/office/powerpoint/2010/main" val="1147964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39C7-CC83-FF42-8E5A-C1586AA89D1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56E651C-AC2B-5F46-9283-49E0C612C000}"/>
              </a:ext>
            </a:extLst>
          </p:cNvPr>
          <p:cNvSpPr>
            <a:spLocks noGrp="1"/>
          </p:cNvSpPr>
          <p:nvPr>
            <p:ph idx="1"/>
          </p:nvPr>
        </p:nvSpPr>
        <p:spPr>
          <a:xfrm>
            <a:off x="171451" y="209551"/>
            <a:ext cx="11668124" cy="6105524"/>
          </a:xfrm>
        </p:spPr>
        <p:txBody>
          <a:bodyPr>
            <a:normAutofit fontScale="70000" lnSpcReduction="20000"/>
          </a:bodyPr>
          <a:lstStyle/>
          <a:p>
            <a:endParaRPr lang="en-US" dirty="0">
              <a:effectLst/>
            </a:endParaRPr>
          </a:p>
          <a:p>
            <a:r>
              <a:rPr lang="en-US" b="1" dirty="0"/>
              <a:t>References</a:t>
            </a:r>
          </a:p>
          <a:p>
            <a:endParaRPr lang="en-US" dirty="0"/>
          </a:p>
          <a:p>
            <a:r>
              <a:rPr lang="en-US" dirty="0"/>
              <a:t>Arnett, J. J. (2000). Emerging adulthood. </a:t>
            </a:r>
            <a:r>
              <a:rPr lang="de-DE" i="1" dirty="0"/>
              <a:t>American </a:t>
            </a:r>
            <a:r>
              <a:rPr lang="de-DE" i="1" dirty="0" err="1"/>
              <a:t>Psychologist</a:t>
            </a:r>
            <a:r>
              <a:rPr lang="de-DE" dirty="0"/>
              <a:t>, </a:t>
            </a:r>
            <a:r>
              <a:rPr lang="de-DE" i="1" dirty="0"/>
              <a:t>55</a:t>
            </a:r>
            <a:r>
              <a:rPr lang="de-DE" dirty="0"/>
              <a:t>(5), 469-480.</a:t>
            </a:r>
            <a:endParaRPr lang="en-US" dirty="0"/>
          </a:p>
          <a:p>
            <a:r>
              <a:rPr lang="en-US" dirty="0"/>
              <a:t>Arnett, J. J. (2011). Emerging adulthood(s): The cultural psychology of a new life stage. In L. A. Jensen (Ed.). </a:t>
            </a:r>
            <a:r>
              <a:rPr lang="en-US" i="1" dirty="0"/>
              <a:t>Bridging cultural and developmental approaches in psychology: New syntheses in theory, research, and policy, </a:t>
            </a:r>
            <a:r>
              <a:rPr lang="en-US" dirty="0"/>
              <a:t>255-275</a:t>
            </a:r>
            <a:r>
              <a:rPr lang="en-US" i="1" dirty="0"/>
              <a:t>. </a:t>
            </a:r>
            <a:r>
              <a:rPr lang="en-US" dirty="0"/>
              <a:t>New York, NY: Oxford University Press.</a:t>
            </a:r>
          </a:p>
          <a:p>
            <a:r>
              <a:rPr lang="en-US" dirty="0"/>
              <a:t>Arnett, J. J. (2015). </a:t>
            </a:r>
            <a:r>
              <a:rPr lang="en-US" i="1" dirty="0"/>
              <a:t>Emerging adulthood: The winding road from the late teens through twenties. </a:t>
            </a:r>
            <a:r>
              <a:rPr lang="en-US" dirty="0"/>
              <a:t> (2</a:t>
            </a:r>
            <a:r>
              <a:rPr lang="en-US" baseline="30000" dirty="0"/>
              <a:t>nd</a:t>
            </a:r>
            <a:r>
              <a:rPr lang="en-US" dirty="0"/>
              <a:t> edition). New York, NY: Oxford University Press.</a:t>
            </a:r>
          </a:p>
          <a:p>
            <a:r>
              <a:rPr lang="en-US" dirty="0"/>
              <a:t>Blustein, D. L. (2006). The psychology of working: A new perspective for career development, counseling and public policy. New York, NY: Routledge.</a:t>
            </a:r>
          </a:p>
          <a:p>
            <a:r>
              <a:rPr lang="en-US" dirty="0"/>
              <a:t>Blustein, D. L., Kenny, M. E., Di Fabio, A., &amp; </a:t>
            </a:r>
            <a:r>
              <a:rPr lang="en-US" dirty="0" err="1"/>
              <a:t>Guichard</a:t>
            </a:r>
            <a:r>
              <a:rPr lang="en-US" dirty="0"/>
              <a:t>, J. (2018). Expanding the impact of the psychology of working: Engaging psychology in the struggle for decent work and human rights. </a:t>
            </a:r>
            <a:r>
              <a:rPr lang="en-US" i="1" dirty="0"/>
              <a:t>Journal of Career Assessment, 27</a:t>
            </a:r>
            <a:r>
              <a:rPr lang="en-US" dirty="0"/>
              <a:t>(1), 1-26. </a:t>
            </a:r>
            <a:r>
              <a:rPr lang="en-US" dirty="0" err="1"/>
              <a:t>doi</a:t>
            </a:r>
            <a:r>
              <a:rPr lang="en-US" dirty="0"/>
              <a:t>: 10.1177/1069072718774002</a:t>
            </a:r>
          </a:p>
          <a:p>
            <a:r>
              <a:rPr lang="en-US" dirty="0"/>
              <a:t>Blustein, D. L. (2019). </a:t>
            </a:r>
            <a:r>
              <a:rPr lang="en-US" i="1" dirty="0"/>
              <a:t>The importance of work in an age of uncertainty: The eroding work experience in America.</a:t>
            </a:r>
            <a:r>
              <a:rPr lang="en-US" dirty="0"/>
              <a:t> New York, NY: Oxford University Press.</a:t>
            </a:r>
          </a:p>
          <a:p>
            <a:r>
              <a:rPr lang="en-US" dirty="0"/>
              <a:t>Bonnie, R. J., Stroud, C., &amp; </a:t>
            </a:r>
            <a:r>
              <a:rPr lang="en-US" dirty="0" err="1"/>
              <a:t>Breiner</a:t>
            </a:r>
            <a:r>
              <a:rPr lang="en-US" dirty="0"/>
              <a:t>, H. (Eds.) (2015). </a:t>
            </a:r>
            <a:r>
              <a:rPr lang="en-US" i="1" dirty="0"/>
              <a:t>Investing in the health and well-being of young adults. </a:t>
            </a:r>
            <a:r>
              <a:rPr lang="en-US" dirty="0"/>
              <a:t>Washington D. C.: National Academies Press. Retrieved from https://</a:t>
            </a:r>
            <a:r>
              <a:rPr lang="en-US" dirty="0" err="1"/>
              <a:t>www.ncbi.nlm.nih.gov</a:t>
            </a:r>
            <a:r>
              <a:rPr lang="en-US" dirty="0"/>
              <a:t>/books/NBK284776/</a:t>
            </a:r>
          </a:p>
          <a:p>
            <a:r>
              <a:rPr lang="en-US" dirty="0" err="1"/>
              <a:t>Burd</a:t>
            </a:r>
            <a:r>
              <a:rPr lang="en-US" dirty="0"/>
              <a:t>-Sharps, S. &amp; Lewis, K. (2017). Promising gains, persistent gaps: Youth disconnection in America. </a:t>
            </a:r>
            <a:r>
              <a:rPr lang="en-US" i="1" dirty="0"/>
              <a:t>Measure of America of the Social Science Research Council. </a:t>
            </a:r>
            <a:r>
              <a:rPr lang="en-US" dirty="0"/>
              <a:t>Retrieved from </a:t>
            </a:r>
            <a:r>
              <a:rPr lang="en-US" dirty="0">
                <a:hlinkClick r:id="rId2"/>
              </a:rPr>
              <a:t>http://measureofamerica.org/youth-disconnection-2017/</a:t>
            </a:r>
            <a:endParaRPr lang="en-US" dirty="0"/>
          </a:p>
          <a:p>
            <a:r>
              <a:rPr lang="en-US" dirty="0"/>
              <a:t>Calhoun, L. G. &amp; Tedeschi, R. G. (Eds.) (2014). </a:t>
            </a:r>
            <a:r>
              <a:rPr lang="en-US" i="1" dirty="0"/>
              <a:t>Handbook of posttraumatic growth. </a:t>
            </a:r>
            <a:r>
              <a:rPr lang="en-US" dirty="0"/>
              <a:t>New York, NY: Psychology Press. </a:t>
            </a:r>
          </a:p>
          <a:p>
            <a:r>
              <a:rPr lang="en-US" dirty="0"/>
              <a:t>Connolly, J. (2014). Outcomes in emerging adulthood for maltreated youth: A clinical developmental approach. </a:t>
            </a:r>
            <a:r>
              <a:rPr lang="en-US" i="1" dirty="0"/>
              <a:t>Child Maltreatment, 19</a:t>
            </a:r>
            <a:r>
              <a:rPr lang="en-US" dirty="0"/>
              <a:t>(3-4), 270-274.</a:t>
            </a:r>
          </a:p>
          <a:p>
            <a:r>
              <a:rPr lang="en-US" dirty="0"/>
              <a:t>Duffy, R.D., Blustein, D.L., Diemer, M.A., &amp; </a:t>
            </a:r>
            <a:r>
              <a:rPr lang="en-US" dirty="0" err="1"/>
              <a:t>Autin</a:t>
            </a:r>
            <a:r>
              <a:rPr lang="en-US" dirty="0"/>
              <a:t>, K.L. (2016).  The psychology of working theory. </a:t>
            </a:r>
            <a:r>
              <a:rPr lang="en-US" i="1" dirty="0"/>
              <a:t>Journal of Counseling Psychology</a:t>
            </a:r>
            <a:r>
              <a:rPr lang="en-US" dirty="0"/>
              <a:t>, </a:t>
            </a:r>
            <a:r>
              <a:rPr lang="en-US" i="1" dirty="0"/>
              <a:t>63</a:t>
            </a:r>
            <a:r>
              <a:rPr lang="en-US" dirty="0"/>
              <a:t>(2),127-148. </a:t>
            </a:r>
            <a:r>
              <a:rPr lang="en-US" dirty="0" err="1"/>
              <a:t>doi.org</a:t>
            </a:r>
            <a:r>
              <a:rPr lang="en-US" dirty="0"/>
              <a:t>/10.1037/cou0000140 </a:t>
            </a:r>
          </a:p>
          <a:p>
            <a:r>
              <a:rPr lang="en-US" dirty="0" err="1"/>
              <a:t>Guichard</a:t>
            </a:r>
            <a:r>
              <a:rPr lang="en-US" dirty="0"/>
              <a:t>, J. (2018). Life design dialogue—a new form of career and life design interventions. </a:t>
            </a:r>
            <a:r>
              <a:rPr lang="en-US" i="1" dirty="0"/>
              <a:t>Journal of </a:t>
            </a:r>
            <a:r>
              <a:rPr lang="en-US" i="1" dirty="0" err="1"/>
              <a:t>Counsellogy</a:t>
            </a:r>
            <a:r>
              <a:rPr lang="en-US" i="1" dirty="0"/>
              <a:t>, 7,</a:t>
            </a:r>
            <a:r>
              <a:rPr lang="en-US" dirty="0"/>
              <a:t> 267-304.</a:t>
            </a:r>
          </a:p>
          <a:p>
            <a:endParaRPr lang="en-US" dirty="0">
              <a:effectLst/>
            </a:endParaRPr>
          </a:p>
          <a:p>
            <a:endParaRPr lang="en-US" dirty="0"/>
          </a:p>
        </p:txBody>
      </p:sp>
    </p:spTree>
    <p:extLst>
      <p:ext uri="{BB962C8B-B14F-4D97-AF65-F5344CB8AC3E}">
        <p14:creationId xmlns:p14="http://schemas.microsoft.com/office/powerpoint/2010/main" val="7955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39C7-CC83-FF42-8E5A-C1586AA89D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6E651C-AC2B-5F46-9283-49E0C612C000}"/>
              </a:ext>
            </a:extLst>
          </p:cNvPr>
          <p:cNvSpPr>
            <a:spLocks noGrp="1"/>
          </p:cNvSpPr>
          <p:nvPr>
            <p:ph idx="1"/>
          </p:nvPr>
        </p:nvSpPr>
        <p:spPr>
          <a:xfrm>
            <a:off x="171450" y="209550"/>
            <a:ext cx="11715749" cy="6648449"/>
          </a:xfrm>
        </p:spPr>
        <p:txBody>
          <a:bodyPr>
            <a:normAutofit fontScale="25000" lnSpcReduction="20000"/>
          </a:bodyPr>
          <a:lstStyle/>
          <a:p>
            <a:endParaRPr lang="en-US" dirty="0">
              <a:effectLst/>
            </a:endParaRPr>
          </a:p>
          <a:p>
            <a:r>
              <a:rPr lang="en-US" sz="5600" b="1" dirty="0"/>
              <a:t>REFERENCES</a:t>
            </a:r>
          </a:p>
          <a:p>
            <a:endParaRPr lang="en-US" sz="3700" dirty="0"/>
          </a:p>
          <a:p>
            <a:r>
              <a:rPr lang="en-US" sz="4800" dirty="0" err="1"/>
              <a:t>Aisenson</a:t>
            </a:r>
            <a:r>
              <a:rPr lang="en-US" sz="4800" dirty="0"/>
              <a:t>, G., Legaspi, L., &amp; Valenzuela, V. (2017) Vulnerable Youth in Argentina: Contributions to the achievement of sustainable life paths and decent social insertions. Research and Practices</a:t>
            </a:r>
            <a:r>
              <a:rPr lang="en-US" sz="4800" i="1" dirty="0"/>
              <a:t>. </a:t>
            </a:r>
            <a:r>
              <a:rPr lang="en-US" sz="4800" dirty="0"/>
              <a:t>In V. Cohen Scali, J. </a:t>
            </a:r>
            <a:r>
              <a:rPr lang="en-US" sz="4800" dirty="0" err="1"/>
              <a:t>Pouyaud</a:t>
            </a:r>
            <a:r>
              <a:rPr lang="en-US" sz="4800" dirty="0"/>
              <a:t>, G. </a:t>
            </a:r>
            <a:r>
              <a:rPr lang="en-US" sz="4800" dirty="0" err="1"/>
              <a:t>Aisenson</a:t>
            </a:r>
            <a:r>
              <a:rPr lang="en-US" sz="4800" dirty="0"/>
              <a:t>, J.L. </a:t>
            </a:r>
            <a:r>
              <a:rPr lang="en-US" sz="4800" dirty="0" err="1"/>
              <a:t>Bernaud</a:t>
            </a:r>
            <a:r>
              <a:rPr lang="en-US" sz="4800" dirty="0"/>
              <a:t>, V. </a:t>
            </a:r>
            <a:r>
              <a:rPr lang="en-US" sz="4800" dirty="0" err="1"/>
              <a:t>Podgorna</a:t>
            </a:r>
            <a:r>
              <a:rPr lang="en-US" sz="4800" dirty="0"/>
              <a:t>, &amp; I. </a:t>
            </a:r>
            <a:r>
              <a:rPr lang="en-US" sz="4800" dirty="0" err="1"/>
              <a:t>Guichard</a:t>
            </a:r>
            <a:r>
              <a:rPr lang="en-US" sz="4800" dirty="0"/>
              <a:t> </a:t>
            </a:r>
            <a:r>
              <a:rPr lang="en-US" sz="4800" dirty="0" err="1"/>
              <a:t>Moumoula</a:t>
            </a:r>
            <a:r>
              <a:rPr lang="en-US" sz="4800" dirty="0"/>
              <a:t> (</a:t>
            </a:r>
            <a:r>
              <a:rPr lang="en-US" sz="4800" dirty="0" err="1"/>
              <a:t>eds</a:t>
            </a:r>
            <a:r>
              <a:rPr lang="en-US" sz="4800" dirty="0"/>
              <a:t>),</a:t>
            </a:r>
            <a:r>
              <a:rPr lang="en-US" sz="4800" i="1" dirty="0"/>
              <a:t> Life and Career designing for sustainable development and decent wor</a:t>
            </a:r>
            <a:r>
              <a:rPr lang="en-US" sz="4800" dirty="0"/>
              <a:t>k. NY, New York: Springer.</a:t>
            </a:r>
          </a:p>
          <a:p>
            <a:r>
              <a:rPr lang="en-US" sz="4800" dirty="0"/>
              <a:t>Ginevra, M. C., </a:t>
            </a:r>
            <a:r>
              <a:rPr lang="en-US" sz="4800" dirty="0" err="1"/>
              <a:t>Santilli</a:t>
            </a:r>
            <a:r>
              <a:rPr lang="en-US" sz="4800" dirty="0"/>
              <a:t>, S., Nota, L., &amp; </a:t>
            </a:r>
            <a:r>
              <a:rPr lang="en-US" sz="4800" dirty="0" err="1"/>
              <a:t>Soresi</a:t>
            </a:r>
            <a:r>
              <a:rPr lang="en-US" sz="4800" dirty="0"/>
              <a:t>, S. (in press). Career interventions for career construction and work inclusion of individuals with disability and vulnerability. In T. Hooley, R. G., Sultana &amp; R. Thomsen (Eds.), </a:t>
            </a:r>
            <a:r>
              <a:rPr lang="en-US" sz="4800" i="1" dirty="0"/>
              <a:t>Career Guidance and the Struggle for Social Justice in a Neo-Liberal World</a:t>
            </a:r>
            <a:r>
              <a:rPr lang="en-US" sz="4800" dirty="0"/>
              <a:t>. Abingdon, Oxford: Routledge.</a:t>
            </a:r>
          </a:p>
          <a:p>
            <a:r>
              <a:rPr lang="en-US" sz="4800" dirty="0" err="1"/>
              <a:t>Guichard</a:t>
            </a:r>
            <a:r>
              <a:rPr lang="en-US" sz="4800" dirty="0"/>
              <a:t>, </a:t>
            </a:r>
            <a:r>
              <a:rPr lang="en-US" sz="4800" dirty="0" err="1"/>
              <a:t>Pouyaud</a:t>
            </a:r>
            <a:r>
              <a:rPr lang="en-US" sz="4800" dirty="0"/>
              <a:t>, de </a:t>
            </a:r>
            <a:r>
              <a:rPr lang="en-US" sz="4800" dirty="0" err="1"/>
              <a:t>Calan</a:t>
            </a:r>
            <a:r>
              <a:rPr lang="en-US" sz="4800" dirty="0"/>
              <a:t>, </a:t>
            </a:r>
            <a:r>
              <a:rPr lang="en-US" sz="4800" dirty="0" err="1"/>
              <a:t>Dumora</a:t>
            </a:r>
            <a:r>
              <a:rPr lang="en-US" sz="4800" dirty="0"/>
              <a:t> (2012). Identity construction and career development interventions with emerging adults. </a:t>
            </a:r>
            <a:r>
              <a:rPr lang="en-US" sz="4800" i="1" dirty="0"/>
              <a:t>Journal of Vocational Behavior, 81</a:t>
            </a:r>
            <a:r>
              <a:rPr lang="en-US" sz="4800" dirty="0"/>
              <a:t>(1): 52-58.</a:t>
            </a:r>
          </a:p>
          <a:p>
            <a:r>
              <a:rPr lang="en-US" sz="4800" dirty="0"/>
              <a:t>Hammack, P. L. &amp; </a:t>
            </a:r>
            <a:r>
              <a:rPr lang="en-US" sz="4800" dirty="0" err="1"/>
              <a:t>Toolis</a:t>
            </a:r>
            <a:r>
              <a:rPr lang="en-US" sz="4800" dirty="0"/>
              <a:t>, E. E. (2015). Putting the social into personal identity: The master narrative as root metaphor for psychological and developmental science. </a:t>
            </a:r>
            <a:r>
              <a:rPr lang="en-US" sz="4800" i="1" dirty="0"/>
              <a:t>Human Development, 58, </a:t>
            </a:r>
            <a:r>
              <a:rPr lang="en-US" sz="4800" dirty="0"/>
              <a:t>350-364. </a:t>
            </a:r>
            <a:r>
              <a:rPr lang="en-US" sz="4800" dirty="0" err="1"/>
              <a:t>doi</a:t>
            </a:r>
            <a:r>
              <a:rPr lang="en-US" sz="4800" dirty="0"/>
              <a:t>: 10.1159/000446054 </a:t>
            </a:r>
          </a:p>
          <a:p>
            <a:r>
              <a:rPr lang="en-US" sz="4800" dirty="0" err="1"/>
              <a:t>Kosonen</a:t>
            </a:r>
            <a:r>
              <a:rPr lang="en-US" sz="4800" dirty="0"/>
              <a:t>, T. (2018). Becoming a Working-Class Male Adult Learner: Formations of Class and Gender in the Finnish Learning Society. </a:t>
            </a:r>
            <a:r>
              <a:rPr lang="en-US" sz="4800" i="1" dirty="0"/>
              <a:t>In Masculinity, </a:t>
            </a:r>
            <a:r>
              <a:rPr lang="en-US" sz="4800" i="1" dirty="0" err="1"/>
              <a:t>Labour</a:t>
            </a:r>
            <a:r>
              <a:rPr lang="en-US" sz="4800" i="1" dirty="0"/>
              <a:t>, and Neoliberalism</a:t>
            </a:r>
            <a:r>
              <a:rPr lang="en-US" sz="4800" dirty="0"/>
              <a:t> (pp. 147-169). Palgrave Macmillan, Cham.</a:t>
            </a:r>
          </a:p>
          <a:p>
            <a:r>
              <a:rPr lang="en-US" sz="4800" dirty="0"/>
              <a:t>Maree, J. G. (2018). Innovative career construction counselling for a creative adolescent. </a:t>
            </a:r>
            <a:r>
              <a:rPr lang="en-US" sz="4800" i="1" dirty="0"/>
              <a:t>British Journal of Guidance &amp; Counselling. </a:t>
            </a:r>
            <a:r>
              <a:rPr lang="en-US" sz="4800" dirty="0"/>
              <a:t>Advance online publication. </a:t>
            </a:r>
            <a:r>
              <a:rPr lang="en-US" sz="4800" u="sng" dirty="0">
                <a:hlinkClick r:id="rId2"/>
              </a:rPr>
              <a:t>https://doi.org/10.1080/03069885.2018.1504202 </a:t>
            </a:r>
            <a:endParaRPr lang="en-US" sz="4800" u="sng" dirty="0"/>
          </a:p>
          <a:p>
            <a:r>
              <a:rPr lang="en-US" sz="4800" dirty="0"/>
              <a:t>Maree, K. (ED.)  (2017). </a:t>
            </a:r>
            <a:r>
              <a:rPr lang="en-US" sz="4800" i="1" dirty="0"/>
              <a:t>Psychology of career adaptability, employability, and resilience. Switzerland, </a:t>
            </a:r>
            <a:r>
              <a:rPr lang="en-US" sz="4800" dirty="0"/>
              <a:t>Springer.</a:t>
            </a:r>
          </a:p>
          <a:p>
            <a:r>
              <a:rPr lang="en-US" sz="4800" dirty="0"/>
              <a:t>Matsumoto, M., </a:t>
            </a:r>
            <a:r>
              <a:rPr lang="en-US" sz="4800" dirty="0" err="1"/>
              <a:t>Hengge</a:t>
            </a:r>
            <a:r>
              <a:rPr lang="en-US" sz="4800" dirty="0"/>
              <a:t>, M. &amp; Islam, I. (2012). Tackling the youth employment crisis: A macroeconomic perspective. </a:t>
            </a:r>
            <a:r>
              <a:rPr lang="en-US" sz="4800" i="1" dirty="0"/>
              <a:t>Employment working paper no. 124. </a:t>
            </a:r>
            <a:r>
              <a:rPr lang="en-US" sz="4800" dirty="0"/>
              <a:t>Geneva, CH: International </a:t>
            </a:r>
            <a:r>
              <a:rPr lang="en-US" sz="4800" dirty="0" err="1"/>
              <a:t>Labour</a:t>
            </a:r>
            <a:r>
              <a:rPr lang="en-US" sz="4800" dirty="0"/>
              <a:t> Office (ILO). </a:t>
            </a:r>
          </a:p>
          <a:p>
            <a:r>
              <a:rPr lang="en-US" sz="4800" dirty="0"/>
              <a:t>Marshall, E. A. &amp; Butler, K. (2015). School-to-work transitions in emerging adulthood. In J. J. Arnett (Eds.), </a:t>
            </a:r>
            <a:r>
              <a:rPr lang="en-US" sz="4800" i="1" dirty="0"/>
              <a:t>The Oxford handbook of emerging adulthood. </a:t>
            </a:r>
            <a:r>
              <a:rPr lang="en-US" sz="4800" dirty="0"/>
              <a:t>New York, NY: Oxford University Press. </a:t>
            </a:r>
            <a:r>
              <a:rPr lang="en-US" sz="4800" dirty="0" err="1"/>
              <a:t>doi</a:t>
            </a:r>
            <a:r>
              <a:rPr lang="en-US" sz="4800" dirty="0"/>
              <a:t>: 10.1093/</a:t>
            </a:r>
            <a:r>
              <a:rPr lang="en-US" sz="4800" dirty="0" err="1"/>
              <a:t>oxfordhb</a:t>
            </a:r>
            <a:r>
              <a:rPr lang="en-US" sz="4800" dirty="0"/>
              <a:t>/9780199795574.013.27</a:t>
            </a:r>
          </a:p>
          <a:p>
            <a:r>
              <a:rPr lang="en-US" sz="4800" dirty="0"/>
              <a:t>McAdams, D. P. &amp; McLean, K. C. (2013). Narrative identity. </a:t>
            </a:r>
            <a:r>
              <a:rPr lang="en-US" sz="4800" i="1" dirty="0"/>
              <a:t>Current Directions in Psychological Science, 22</a:t>
            </a:r>
            <a:r>
              <a:rPr lang="en-US" sz="4800" dirty="0"/>
              <a:t>(3), 233-238. </a:t>
            </a:r>
            <a:r>
              <a:rPr lang="en-US" sz="4800" dirty="0" err="1"/>
              <a:t>doi</a:t>
            </a:r>
            <a:r>
              <a:rPr lang="en-US" sz="4800" dirty="0"/>
              <a:t>: 10.1177/0963721413475622 </a:t>
            </a:r>
          </a:p>
          <a:p>
            <a:r>
              <a:rPr lang="en-US" sz="4800" dirty="0"/>
              <a:t>McLean, K.C., &amp; Syed, M. (2016). Personal, master, and alternative narratives: An integrative framework for understanding identity development in context. </a:t>
            </a:r>
            <a:r>
              <a:rPr lang="en-US" sz="4800" i="1" dirty="0"/>
              <a:t>Human Development</a:t>
            </a:r>
            <a:r>
              <a:rPr lang="en-US" sz="4800" dirty="0"/>
              <a:t>, </a:t>
            </a:r>
            <a:r>
              <a:rPr lang="en-US" sz="4800" i="1" dirty="0"/>
              <a:t>58</a:t>
            </a:r>
            <a:r>
              <a:rPr lang="en-US" sz="4800" dirty="0"/>
              <a:t>, 318–349. doi:10.1159/000445817</a:t>
            </a:r>
          </a:p>
          <a:p>
            <a:r>
              <a:rPr lang="en-US" sz="4800" dirty="0"/>
              <a:t>Metzler, M., Merrick, M. T., </a:t>
            </a:r>
            <a:r>
              <a:rPr lang="en-US" sz="4800" dirty="0" err="1"/>
              <a:t>Klevens</a:t>
            </a:r>
            <a:r>
              <a:rPr lang="en-US" sz="4800" dirty="0"/>
              <a:t>, J., Ports, K. A., &amp; Ford, D. C. (2016). Adverse childhood experiences and life opportunities: Shifting the narrative. </a:t>
            </a:r>
            <a:r>
              <a:rPr lang="en-US" sz="4800" i="1" dirty="0"/>
              <a:t>Children and Youth Services Review, 72, </a:t>
            </a:r>
            <a:r>
              <a:rPr lang="en-US" sz="4800" dirty="0"/>
              <a:t>141-149.</a:t>
            </a:r>
          </a:p>
          <a:p>
            <a:r>
              <a:rPr lang="en-US" sz="4800" dirty="0"/>
              <a:t>Nota L., &amp; </a:t>
            </a:r>
            <a:r>
              <a:rPr lang="en-US" sz="4800" dirty="0" err="1"/>
              <a:t>Soresi</a:t>
            </a:r>
            <a:r>
              <a:rPr lang="en-US" sz="4800" dirty="0"/>
              <a:t>, S. (2017). </a:t>
            </a:r>
            <a:r>
              <a:rPr lang="en-US" sz="4800" i="1" dirty="0"/>
              <a:t>Counselling and Coaching in Times of Crisis and Transitions: From Research to Practice</a:t>
            </a:r>
            <a:r>
              <a:rPr lang="en-US" sz="4800" dirty="0"/>
              <a:t>. Abingdon, Oxford: Routledge.</a:t>
            </a:r>
          </a:p>
          <a:p>
            <a:r>
              <a:rPr lang="en-US" sz="4800" dirty="0" err="1"/>
              <a:t>Oshri</a:t>
            </a:r>
            <a:r>
              <a:rPr lang="en-US" sz="4800" dirty="0"/>
              <a:t>, A., Duprey, E. B., Kogan, S. M., Carlson, M. W., Liu, S. (2018). Growth patterns of future orientation among maltreated youth: A prospective examination of the emergence of resilience. </a:t>
            </a:r>
            <a:r>
              <a:rPr lang="en-US" sz="4800" i="1" dirty="0"/>
              <a:t>Developmental Psychology, 54</a:t>
            </a:r>
            <a:r>
              <a:rPr lang="en-US" sz="4800" dirty="0"/>
              <a:t>(8), 1456-1471. </a:t>
            </a:r>
            <a:r>
              <a:rPr lang="en-US" sz="4800" dirty="0" err="1"/>
              <a:t>doi</a:t>
            </a:r>
            <a:r>
              <a:rPr lang="en-US" sz="4800" dirty="0"/>
              <a:t>: </a:t>
            </a:r>
            <a:r>
              <a:rPr lang="en-US" sz="4800" dirty="0" err="1"/>
              <a:t>doi.org</a:t>
            </a:r>
            <a:r>
              <a:rPr lang="en-US" sz="4800" dirty="0"/>
              <a:t>/10.1037/dev0000528 </a:t>
            </a:r>
          </a:p>
          <a:p>
            <a:endParaRPr lang="en-US" sz="3500" dirty="0">
              <a:effectLst/>
            </a:endParaRPr>
          </a:p>
          <a:p>
            <a:endParaRPr lang="en-US" dirty="0"/>
          </a:p>
        </p:txBody>
      </p:sp>
    </p:spTree>
    <p:extLst>
      <p:ext uri="{BB962C8B-B14F-4D97-AF65-F5344CB8AC3E}">
        <p14:creationId xmlns:p14="http://schemas.microsoft.com/office/powerpoint/2010/main" val="337352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39C7-CC83-FF42-8E5A-C1586AA89D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6E651C-AC2B-5F46-9283-49E0C612C000}"/>
              </a:ext>
            </a:extLst>
          </p:cNvPr>
          <p:cNvSpPr>
            <a:spLocks noGrp="1"/>
          </p:cNvSpPr>
          <p:nvPr>
            <p:ph idx="1"/>
          </p:nvPr>
        </p:nvSpPr>
        <p:spPr>
          <a:xfrm>
            <a:off x="171451" y="209551"/>
            <a:ext cx="11668124" cy="6105524"/>
          </a:xfrm>
        </p:spPr>
        <p:txBody>
          <a:bodyPr>
            <a:normAutofit fontScale="77500" lnSpcReduction="20000"/>
          </a:bodyPr>
          <a:lstStyle/>
          <a:p>
            <a:endParaRPr lang="en-US" dirty="0">
              <a:effectLst/>
            </a:endParaRPr>
          </a:p>
          <a:p>
            <a:r>
              <a:rPr lang="en-US" sz="1800" b="1" dirty="0"/>
              <a:t>REFERENCES</a:t>
            </a:r>
          </a:p>
          <a:p>
            <a:endParaRPr lang="en-US" sz="2500" dirty="0"/>
          </a:p>
          <a:p>
            <a:r>
              <a:rPr lang="en-US" sz="2200" dirty="0" err="1"/>
              <a:t>Pouyaud</a:t>
            </a:r>
            <a:r>
              <a:rPr lang="en-US" sz="2200" dirty="0"/>
              <a:t>, J., </a:t>
            </a:r>
            <a:r>
              <a:rPr lang="en-US" sz="2200" dirty="0" err="1"/>
              <a:t>Bangali</a:t>
            </a:r>
            <a:r>
              <a:rPr lang="en-US" sz="2200" dirty="0"/>
              <a:t>, M., Cohen-Scali, V., </a:t>
            </a:r>
            <a:r>
              <a:rPr lang="en-US" sz="2200" dirty="0" err="1"/>
              <a:t>Robinet</a:t>
            </a:r>
            <a:r>
              <a:rPr lang="en-US" sz="2200" dirty="0"/>
              <a:t>, M.L., </a:t>
            </a:r>
            <a:r>
              <a:rPr lang="en-US" sz="2200" dirty="0" err="1"/>
              <a:t>Guichard</a:t>
            </a:r>
            <a:r>
              <a:rPr lang="en-US" sz="2200" dirty="0"/>
              <a:t>, J. (2016). Exploring changes during Dialogues for Life and Career Designing. </a:t>
            </a:r>
            <a:r>
              <a:rPr lang="en-US" sz="2200" i="1" dirty="0"/>
              <a:t>Journal of Vocational Behavior, 97,</a:t>
            </a:r>
            <a:r>
              <a:rPr lang="en-US" sz="2200" dirty="0"/>
              <a:t> 3-12.</a:t>
            </a:r>
          </a:p>
          <a:p>
            <a:r>
              <a:rPr lang="en-US" sz="2200" dirty="0" err="1"/>
              <a:t>Pouyaud</a:t>
            </a:r>
            <a:r>
              <a:rPr lang="en-US" sz="2200" dirty="0"/>
              <a:t>, J. &amp; </a:t>
            </a:r>
            <a:r>
              <a:rPr lang="en-US" sz="2200" dirty="0" err="1"/>
              <a:t>Guichard</a:t>
            </a:r>
            <a:r>
              <a:rPr lang="en-US" sz="2200" dirty="0"/>
              <a:t>, J (2017). Decent work and Social justice: Towards an ethics of human work as a basis of interventions for the life and career in the 21th century. In T. Hooley, R.G. Sultana, R. Thomsen. </a:t>
            </a:r>
            <a:r>
              <a:rPr lang="en-US" sz="2200" i="1" dirty="0"/>
              <a:t>Career guidance and the struggle for Social justice in a neo-liberal world</a:t>
            </a:r>
            <a:r>
              <a:rPr lang="en-US" sz="2200" dirty="0"/>
              <a:t>. New York: Springer.</a:t>
            </a:r>
          </a:p>
          <a:p>
            <a:r>
              <a:rPr lang="en-US" sz="2200" dirty="0"/>
              <a:t>San Antonio, D. M. (2004). </a:t>
            </a:r>
            <a:r>
              <a:rPr lang="en-US" sz="2200" i="1" dirty="0"/>
              <a:t>Adolescent lives in transition: How social class influences the adjustment to middle school. </a:t>
            </a:r>
            <a:r>
              <a:rPr lang="en-US" sz="2200" dirty="0"/>
              <a:t>Albany, NY: SUNY Press.</a:t>
            </a:r>
          </a:p>
          <a:p>
            <a:r>
              <a:rPr lang="en-US" sz="2200" dirty="0"/>
              <a:t>San Antonio, D. M. (2016).  The complex decision-making processes of rural emerging adults: Counseling beyond dualisms. </a:t>
            </a:r>
            <a:r>
              <a:rPr lang="en-US" sz="2200" i="1" dirty="0"/>
              <a:t>Peabody Journal of Education, 91(</a:t>
            </a:r>
            <a:r>
              <a:rPr lang="en-US" sz="2200" dirty="0"/>
              <a:t>2), 246-269.</a:t>
            </a:r>
          </a:p>
          <a:p>
            <a:r>
              <a:rPr lang="en-US" sz="2200" dirty="0"/>
              <a:t>San Antonio, D. M. (August 2018). Integrating life course design in adult education. </a:t>
            </a:r>
            <a:r>
              <a:rPr lang="en-US" sz="2200" i="1" dirty="0"/>
              <a:t>Explorations in adult education, 5</a:t>
            </a:r>
            <a:r>
              <a:rPr lang="en-US" sz="2200" dirty="0"/>
              <a:t>, pp. 86-91.</a:t>
            </a:r>
          </a:p>
          <a:p>
            <a:r>
              <a:rPr lang="en-US" sz="2200" dirty="0"/>
              <a:t>San Antonio, D. M. (in press). Social class, rurality, and the construction of “striving” or “stuck” in adolescence and emerging adulthood. Charlotte, NC: </a:t>
            </a:r>
            <a:r>
              <a:rPr lang="en-US" sz="2200" i="1" dirty="0"/>
              <a:t>Information Age Publishing.</a:t>
            </a:r>
            <a:endParaRPr lang="en-US" sz="2200" dirty="0"/>
          </a:p>
          <a:p>
            <a:r>
              <a:rPr lang="en-US" sz="2200" dirty="0"/>
              <a:t>Stephens, C. &amp; </a:t>
            </a:r>
            <a:r>
              <a:rPr lang="en-US" sz="2200" dirty="0" err="1"/>
              <a:t>Breheny</a:t>
            </a:r>
            <a:r>
              <a:rPr lang="en-US" sz="2200" dirty="0"/>
              <a:t>, M. (2013). Narrative analysis in psychological research: An integrated approach to interpreting stories. </a:t>
            </a:r>
            <a:r>
              <a:rPr lang="en-US" sz="2200" i="1" dirty="0"/>
              <a:t>Qualitative Research in Psychology, 10</a:t>
            </a:r>
            <a:r>
              <a:rPr lang="en-US" sz="2200" dirty="0"/>
              <a:t>(1), 14-27, </a:t>
            </a:r>
            <a:r>
              <a:rPr lang="en-US" sz="2200" dirty="0" err="1"/>
              <a:t>doi</a:t>
            </a:r>
            <a:r>
              <a:rPr lang="en-US" sz="2200" dirty="0"/>
              <a:t>: </a:t>
            </a:r>
            <a:r>
              <a:rPr lang="en-US" sz="2200" dirty="0">
                <a:hlinkClick r:id="rId2"/>
              </a:rPr>
              <a:t>10.1080/14780887.2011.586103</a:t>
            </a:r>
            <a:endParaRPr lang="en-US" sz="2200" dirty="0"/>
          </a:p>
          <a:p>
            <a:r>
              <a:rPr lang="en-US" sz="2200" dirty="0"/>
              <a:t>Syed, M., </a:t>
            </a:r>
            <a:r>
              <a:rPr lang="en-US" sz="2200" dirty="0" err="1"/>
              <a:t>Pasupathi</a:t>
            </a:r>
            <a:r>
              <a:rPr lang="en-US" sz="2200" dirty="0"/>
              <a:t>, M., &amp; McLean, K. C. (2019). Master narratives, ethics and morality. In L. A. Jensen (Ed.), </a:t>
            </a:r>
            <a:r>
              <a:rPr lang="en-US" sz="2200" i="1" dirty="0"/>
              <a:t>The Oxford handbook of moral development: An interdisciplinary perspective </a:t>
            </a:r>
            <a:r>
              <a:rPr lang="en-US" sz="2200" dirty="0"/>
              <a:t>(Chapter 27)</a:t>
            </a:r>
            <a:r>
              <a:rPr lang="en-US" sz="2200" i="1" dirty="0"/>
              <a:t>. </a:t>
            </a:r>
            <a:r>
              <a:rPr lang="en-US" sz="2200" dirty="0"/>
              <a:t>New York: Oxford University Press. </a:t>
            </a:r>
          </a:p>
          <a:p>
            <a:r>
              <a:rPr lang="en-US" sz="2200" dirty="0"/>
              <a:t>United Nations Educational, Scientific and Cultural Organization. (2014). UNESCO Operational Strategy on Youth. Paris, France. Retrieved from </a:t>
            </a:r>
            <a:r>
              <a:rPr lang="en-US" sz="2200" dirty="0">
                <a:hlinkClick r:id="rId3"/>
              </a:rPr>
              <a:t>https://unesdoc.unesco.org/ark:/48223/pf0000227150</a:t>
            </a:r>
            <a:endParaRPr lang="en-US" sz="2200" dirty="0"/>
          </a:p>
          <a:p>
            <a:endParaRPr lang="en-US" sz="3500" dirty="0">
              <a:effectLst/>
            </a:endParaRPr>
          </a:p>
          <a:p>
            <a:endParaRPr lang="en-US" dirty="0"/>
          </a:p>
        </p:txBody>
      </p:sp>
    </p:spTree>
    <p:extLst>
      <p:ext uri="{BB962C8B-B14F-4D97-AF65-F5344CB8AC3E}">
        <p14:creationId xmlns:p14="http://schemas.microsoft.com/office/powerpoint/2010/main" val="417045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94A4-CCC9-494F-A236-B03A6EE7D318}"/>
              </a:ext>
            </a:extLst>
          </p:cNvPr>
          <p:cNvSpPr>
            <a:spLocks noGrp="1"/>
          </p:cNvSpPr>
          <p:nvPr>
            <p:ph type="title"/>
          </p:nvPr>
        </p:nvSpPr>
        <p:spPr/>
        <p:txBody>
          <a:bodyPr>
            <a:normAutofit/>
          </a:bodyPr>
          <a:lstStyle/>
          <a:p>
            <a:pPr algn="ctr"/>
            <a:r>
              <a:rPr lang="en-US" sz="3600" dirty="0">
                <a:solidFill>
                  <a:schemeClr val="accent2"/>
                </a:solidFill>
              </a:rPr>
              <a:t>Research Focus and Questions </a:t>
            </a:r>
          </a:p>
        </p:txBody>
      </p:sp>
      <p:sp>
        <p:nvSpPr>
          <p:cNvPr id="3" name="Content Placeholder 2">
            <a:extLst>
              <a:ext uri="{FF2B5EF4-FFF2-40B4-BE49-F238E27FC236}">
                <a16:creationId xmlns:a16="http://schemas.microsoft.com/office/drawing/2014/main" id="{0B3B9811-947E-8940-87EF-3892DE5893D5}"/>
              </a:ext>
            </a:extLst>
          </p:cNvPr>
          <p:cNvSpPr>
            <a:spLocks noGrp="1"/>
          </p:cNvSpPr>
          <p:nvPr>
            <p:ph idx="1"/>
          </p:nvPr>
        </p:nvSpPr>
        <p:spPr>
          <a:xfrm>
            <a:off x="1293541" y="2051824"/>
            <a:ext cx="9862139" cy="4148254"/>
          </a:xfrm>
        </p:spPr>
        <p:txBody>
          <a:bodyPr>
            <a:normAutofit lnSpcReduction="10000"/>
          </a:bodyPr>
          <a:lstStyle/>
          <a:p>
            <a:pPr>
              <a:buFont typeface="Wingdings" pitchFamily="2" charset="2"/>
              <a:buChar char="v"/>
            </a:pPr>
            <a:endParaRPr lang="en-US" dirty="0"/>
          </a:p>
          <a:p>
            <a:pPr lvl="0">
              <a:buFont typeface="Wingdings" pitchFamily="2" charset="2"/>
              <a:buChar char="v"/>
            </a:pPr>
            <a:r>
              <a:rPr lang="en-US" sz="2400" dirty="0"/>
              <a:t> FOCUS: Work lives of </a:t>
            </a:r>
            <a:r>
              <a:rPr lang="en-US" sz="2400" i="1" dirty="0"/>
              <a:t>rural emerging adults without high school diploma</a:t>
            </a:r>
          </a:p>
          <a:p>
            <a:pPr lvl="0">
              <a:buFont typeface="Wingdings" pitchFamily="2" charset="2"/>
              <a:buChar char="v"/>
            </a:pPr>
            <a:r>
              <a:rPr lang="en-US" sz="2400" dirty="0"/>
              <a:t> FROM: Work narratives about work conditions and attitudes,                                TO:  Life narratives that revealed histories of significant disruption in family life, schooling, home, and peer relationships.</a:t>
            </a:r>
          </a:p>
          <a:p>
            <a:pPr lvl="0">
              <a:buFont typeface="Wingdings" pitchFamily="2" charset="2"/>
              <a:buChar char="v"/>
            </a:pPr>
            <a:r>
              <a:rPr lang="en-US" sz="2400" dirty="0"/>
              <a:t>As trauma and disrupted attachment themes emerged:  How did research participants  persist through adversity?  How did disaffiliation and disruption continue to trouble their lives?  </a:t>
            </a:r>
          </a:p>
          <a:p>
            <a:pPr>
              <a:buFont typeface="Wingdings" pitchFamily="2" charset="2"/>
              <a:buChar char="v"/>
            </a:pPr>
            <a:r>
              <a:rPr lang="en-US" sz="2400" dirty="0"/>
              <a:t> Is there evidence of going beyond internal and external constraints and dictates in order to re-create a narrative that is hopeful and authentic?  If so, what facilitated this?</a:t>
            </a:r>
          </a:p>
          <a:p>
            <a:pPr marL="0" lvl="0" indent="0">
              <a:buNone/>
            </a:pPr>
            <a:endParaRPr lang="en-US" sz="2200" dirty="0"/>
          </a:p>
          <a:p>
            <a:pPr lvl="0">
              <a:buFont typeface="Wingdings" pitchFamily="2" charset="2"/>
              <a:buChar char="v"/>
            </a:pPr>
            <a:endParaRPr lang="en-US" sz="2200" dirty="0"/>
          </a:p>
          <a:p>
            <a:pPr marL="0" lvl="0" indent="0">
              <a:buNone/>
            </a:pPr>
            <a:endParaRPr lang="en-US" sz="2200" dirty="0"/>
          </a:p>
          <a:p>
            <a:pPr marL="0" lvl="0" indent="0">
              <a:buNone/>
            </a:pPr>
            <a:endParaRPr lang="en-US" sz="2200" dirty="0"/>
          </a:p>
          <a:p>
            <a:endParaRPr lang="en-US" dirty="0"/>
          </a:p>
        </p:txBody>
      </p:sp>
    </p:spTree>
    <p:extLst>
      <p:ext uri="{BB962C8B-B14F-4D97-AF65-F5344CB8AC3E}">
        <p14:creationId xmlns:p14="http://schemas.microsoft.com/office/powerpoint/2010/main" val="160434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7F88-0D56-5E47-85DC-CDDE3B6ECE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01CB07-FA20-3647-8785-C18F93787EF6}"/>
              </a:ext>
            </a:extLst>
          </p:cNvPr>
          <p:cNvSpPr>
            <a:spLocks noGrp="1"/>
          </p:cNvSpPr>
          <p:nvPr>
            <p:ph idx="1"/>
          </p:nvPr>
        </p:nvSpPr>
        <p:spPr/>
        <p:txBody>
          <a:bodyPr>
            <a:normAutofit lnSpcReduction="10000"/>
          </a:bodyPr>
          <a:lstStyle/>
          <a:p>
            <a:pPr algn="ctr"/>
            <a:endParaRPr lang="en-US" sz="4400"/>
          </a:p>
          <a:p>
            <a:pPr algn="ctr"/>
            <a:endParaRPr lang="en-US" sz="4400"/>
          </a:p>
          <a:p>
            <a:pPr algn="ctr"/>
            <a:r>
              <a:rPr lang="en-US" sz="5400" i="1">
                <a:solidFill>
                  <a:srgbClr val="7030A0"/>
                </a:solidFill>
              </a:rPr>
              <a:t>Thank you!</a:t>
            </a:r>
          </a:p>
          <a:p>
            <a:pPr marL="0" indent="0" algn="ctr">
              <a:buNone/>
            </a:pPr>
            <a:r>
              <a:rPr lang="en-US" sz="4800" i="1">
                <a:solidFill>
                  <a:schemeClr val="accent1"/>
                </a:solidFill>
              </a:rPr>
              <a:t>Donna San Antonio</a:t>
            </a:r>
          </a:p>
          <a:p>
            <a:pPr marL="0" indent="0" algn="ctr">
              <a:buNone/>
            </a:pPr>
            <a:r>
              <a:rPr lang="en-US" sz="4800" i="1">
                <a:solidFill>
                  <a:schemeClr val="accent1"/>
                </a:solidFill>
              </a:rPr>
              <a:t>dsananto@lesley.edu</a:t>
            </a:r>
          </a:p>
          <a:p>
            <a:pPr algn="ctr"/>
            <a:endParaRPr lang="en-US" sz="4400" i="1">
              <a:solidFill>
                <a:schemeClr val="accent1"/>
              </a:solidFill>
            </a:endParaRPr>
          </a:p>
        </p:txBody>
      </p:sp>
    </p:spTree>
    <p:extLst>
      <p:ext uri="{BB962C8B-B14F-4D97-AF65-F5344CB8AC3E}">
        <p14:creationId xmlns:p14="http://schemas.microsoft.com/office/powerpoint/2010/main" val="276530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10D2-5080-4650-A92E-2FF80CD20092}"/>
              </a:ext>
            </a:extLst>
          </p:cNvPr>
          <p:cNvSpPr>
            <a:spLocks noGrp="1"/>
          </p:cNvSpPr>
          <p:nvPr>
            <p:ph type="title"/>
          </p:nvPr>
        </p:nvSpPr>
        <p:spPr>
          <a:xfrm>
            <a:off x="1073834" y="263157"/>
            <a:ext cx="10058400" cy="911496"/>
          </a:xfrm>
        </p:spPr>
        <p:txBody>
          <a:bodyPr>
            <a:normAutofit/>
          </a:bodyPr>
          <a:lstStyle/>
          <a:p>
            <a:pPr algn="ctr"/>
            <a:r>
              <a:rPr lang="en-US" sz="3600" dirty="0">
                <a:solidFill>
                  <a:schemeClr val="accent2"/>
                </a:solidFill>
              </a:rPr>
              <a:t>Research Design and Participants</a:t>
            </a:r>
          </a:p>
        </p:txBody>
      </p:sp>
      <p:graphicFrame>
        <p:nvGraphicFramePr>
          <p:cNvPr id="19" name="Content Placeholder 2">
            <a:extLst>
              <a:ext uri="{FF2B5EF4-FFF2-40B4-BE49-F238E27FC236}">
                <a16:creationId xmlns:a16="http://schemas.microsoft.com/office/drawing/2014/main" id="{C63B68FC-45D6-4229-AEB4-42C36675E523}"/>
              </a:ext>
            </a:extLst>
          </p:cNvPr>
          <p:cNvGraphicFramePr>
            <a:graphicFrameLocks noGrp="1"/>
          </p:cNvGraphicFramePr>
          <p:nvPr>
            <p:ph idx="1"/>
            <p:extLst>
              <p:ext uri="{D42A27DB-BD31-4B8C-83A1-F6EECF244321}">
                <p14:modId xmlns:p14="http://schemas.microsoft.com/office/powerpoint/2010/main" val="1194655885"/>
              </p:ext>
            </p:extLst>
          </p:nvPr>
        </p:nvGraphicFramePr>
        <p:xfrm>
          <a:off x="1073834" y="1962985"/>
          <a:ext cx="10691446" cy="470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07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44BF-2E58-EC46-BE68-5BB4DC4808A4}"/>
              </a:ext>
            </a:extLst>
          </p:cNvPr>
          <p:cNvSpPr>
            <a:spLocks noGrp="1"/>
          </p:cNvSpPr>
          <p:nvPr>
            <p:ph type="title"/>
          </p:nvPr>
        </p:nvSpPr>
        <p:spPr>
          <a:xfrm>
            <a:off x="1141413" y="308027"/>
            <a:ext cx="9905998" cy="1111538"/>
          </a:xfrm>
        </p:spPr>
        <p:txBody>
          <a:bodyPr/>
          <a:lstStyle/>
          <a:p>
            <a:pPr algn="ctr"/>
            <a:r>
              <a:rPr lang="en-US" dirty="0">
                <a:solidFill>
                  <a:schemeClr val="accent2"/>
                </a:solidFill>
              </a:rPr>
              <a:t>Theoretical &amp; Conceptual Frameworks</a:t>
            </a:r>
            <a:endParaRPr lang="en-US" dirty="0"/>
          </a:p>
        </p:txBody>
      </p:sp>
      <p:sp>
        <p:nvSpPr>
          <p:cNvPr id="7" name="Content Placeholder 6">
            <a:extLst>
              <a:ext uri="{FF2B5EF4-FFF2-40B4-BE49-F238E27FC236}">
                <a16:creationId xmlns:a16="http://schemas.microsoft.com/office/drawing/2014/main" id="{21AA1650-267B-604B-8F20-C3D91A7F58A2}"/>
              </a:ext>
            </a:extLst>
          </p:cNvPr>
          <p:cNvSpPr>
            <a:spLocks noGrp="1"/>
          </p:cNvSpPr>
          <p:nvPr>
            <p:ph idx="1"/>
          </p:nvPr>
        </p:nvSpPr>
        <p:spPr>
          <a:xfrm>
            <a:off x="267628" y="1786596"/>
            <a:ext cx="11708781" cy="5071404"/>
          </a:xfrm>
        </p:spPr>
        <p:txBody>
          <a:bodyPr>
            <a:noAutofit/>
          </a:bodyPr>
          <a:lstStyle/>
          <a:p>
            <a:pPr marL="0" indent="0">
              <a:buNone/>
            </a:pPr>
            <a:endParaRPr lang="en-US" sz="2800" dirty="0"/>
          </a:p>
          <a:p>
            <a:r>
              <a:rPr lang="en-US" sz="2800" dirty="0"/>
              <a:t>         Psychology of Working Theory (Blustein, 2006…)</a:t>
            </a:r>
          </a:p>
          <a:p>
            <a:endParaRPr lang="en-US" sz="2800" dirty="0"/>
          </a:p>
          <a:p>
            <a:pPr marL="0" indent="0" algn="r">
              <a:buNone/>
            </a:pPr>
            <a:endParaRPr lang="en-US" sz="2800" dirty="0"/>
          </a:p>
          <a:p>
            <a:pPr marL="0" indent="0" algn="r">
              <a:buNone/>
            </a:pPr>
            <a:r>
              <a:rPr lang="en-US" sz="2800" dirty="0"/>
              <a:t>Psychology of Hope (Snyder, 2003)</a:t>
            </a:r>
          </a:p>
          <a:p>
            <a:pPr marL="1071400" lvl="6" indent="0">
              <a:buNone/>
            </a:pPr>
            <a:endParaRPr lang="en-US" sz="2800" dirty="0"/>
          </a:p>
          <a:p>
            <a:pPr marL="1071400" lvl="6" indent="0">
              <a:buNone/>
            </a:pPr>
            <a:r>
              <a:rPr lang="en-US" sz="2800" dirty="0"/>
              <a:t>                          </a:t>
            </a:r>
          </a:p>
          <a:p>
            <a:pPr marL="1071400" lvl="6" indent="0">
              <a:buNone/>
            </a:pPr>
            <a:r>
              <a:rPr lang="en-US" sz="2800" dirty="0"/>
              <a:t>                         Developmental Features of Emerging Adults (Arnett, 2015) </a:t>
            </a:r>
          </a:p>
          <a:p>
            <a:pPr marL="3200400" lvl="7" indent="0">
              <a:buNone/>
            </a:pPr>
            <a:endParaRPr lang="en-US" sz="2800" dirty="0"/>
          </a:p>
          <a:p>
            <a:pPr marL="3657600" lvl="8" indent="0">
              <a:buNone/>
            </a:pPr>
            <a:endParaRPr lang="en-US" sz="2400" dirty="0"/>
          </a:p>
          <a:p>
            <a:pPr marL="3657600" lvl="8" indent="0">
              <a:buNone/>
            </a:pPr>
            <a:endParaRPr lang="en-US" sz="2400" dirty="0"/>
          </a:p>
          <a:p>
            <a:endParaRPr lang="en-US" dirty="0"/>
          </a:p>
        </p:txBody>
      </p:sp>
      <p:pic>
        <p:nvPicPr>
          <p:cNvPr id="11" name="Picture 10">
            <a:extLst>
              <a:ext uri="{FF2B5EF4-FFF2-40B4-BE49-F238E27FC236}">
                <a16:creationId xmlns:a16="http://schemas.microsoft.com/office/drawing/2014/main" id="{C0C60184-D000-8646-AFEF-FADEA6C15083}"/>
              </a:ext>
            </a:extLst>
          </p:cNvPr>
          <p:cNvPicPr>
            <a:picLocks noChangeAspect="1"/>
          </p:cNvPicPr>
          <p:nvPr/>
        </p:nvPicPr>
        <p:blipFill>
          <a:blip r:embed="rId2"/>
          <a:stretch>
            <a:fillRect/>
          </a:stretch>
        </p:blipFill>
        <p:spPr>
          <a:xfrm>
            <a:off x="4851210" y="2942377"/>
            <a:ext cx="1734036" cy="2180492"/>
          </a:xfrm>
          <a:prstGeom prst="rect">
            <a:avLst/>
          </a:prstGeom>
        </p:spPr>
      </p:pic>
      <p:pic>
        <p:nvPicPr>
          <p:cNvPr id="13" name="Picture 12">
            <a:extLst>
              <a:ext uri="{FF2B5EF4-FFF2-40B4-BE49-F238E27FC236}">
                <a16:creationId xmlns:a16="http://schemas.microsoft.com/office/drawing/2014/main" id="{27C548BD-EFE4-F342-BA9D-D5F45CF2D808}"/>
              </a:ext>
            </a:extLst>
          </p:cNvPr>
          <p:cNvPicPr>
            <a:picLocks noChangeAspect="1"/>
          </p:cNvPicPr>
          <p:nvPr/>
        </p:nvPicPr>
        <p:blipFill>
          <a:blip r:embed="rId3"/>
          <a:stretch>
            <a:fillRect/>
          </a:stretch>
        </p:blipFill>
        <p:spPr>
          <a:xfrm>
            <a:off x="1290208" y="4024319"/>
            <a:ext cx="1447800" cy="2197100"/>
          </a:xfrm>
          <a:prstGeom prst="rect">
            <a:avLst/>
          </a:prstGeom>
        </p:spPr>
      </p:pic>
      <p:pic>
        <p:nvPicPr>
          <p:cNvPr id="16" name="Picture 15">
            <a:extLst>
              <a:ext uri="{FF2B5EF4-FFF2-40B4-BE49-F238E27FC236}">
                <a16:creationId xmlns:a16="http://schemas.microsoft.com/office/drawing/2014/main" id="{117D68D4-579E-5448-93F7-FAFB1AC81F9F}"/>
              </a:ext>
            </a:extLst>
          </p:cNvPr>
          <p:cNvPicPr>
            <a:picLocks noChangeAspect="1"/>
          </p:cNvPicPr>
          <p:nvPr/>
        </p:nvPicPr>
        <p:blipFill>
          <a:blip r:embed="rId4"/>
          <a:stretch>
            <a:fillRect/>
          </a:stretch>
        </p:blipFill>
        <p:spPr>
          <a:xfrm>
            <a:off x="8395260" y="1591877"/>
            <a:ext cx="1619541" cy="2432442"/>
          </a:xfrm>
          <a:prstGeom prst="rect">
            <a:avLst/>
          </a:prstGeom>
        </p:spPr>
      </p:pic>
    </p:spTree>
    <p:extLst>
      <p:ext uri="{BB962C8B-B14F-4D97-AF65-F5344CB8AC3E}">
        <p14:creationId xmlns:p14="http://schemas.microsoft.com/office/powerpoint/2010/main" val="85757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40753"/>
          </a:xfrm>
        </p:spPr>
        <p:txBody>
          <a:bodyPr>
            <a:normAutofit/>
          </a:bodyPr>
          <a:lstStyle/>
          <a:p>
            <a:pPr algn="ctr"/>
            <a:r>
              <a:rPr lang="en-US" sz="3600">
                <a:solidFill>
                  <a:schemeClr val="accent1"/>
                </a:solidFill>
              </a:rPr>
              <a:t>Psychology of Working Theory</a:t>
            </a:r>
          </a:p>
        </p:txBody>
      </p:sp>
      <p:sp>
        <p:nvSpPr>
          <p:cNvPr id="3" name="Content Placeholder 2"/>
          <p:cNvSpPr>
            <a:spLocks noGrp="1"/>
          </p:cNvSpPr>
          <p:nvPr>
            <p:ph idx="1"/>
          </p:nvPr>
        </p:nvSpPr>
        <p:spPr>
          <a:xfrm>
            <a:off x="835572" y="1781503"/>
            <a:ext cx="10389476" cy="4873297"/>
          </a:xfrm>
        </p:spPr>
        <p:txBody>
          <a:bodyPr>
            <a:normAutofit lnSpcReduction="10000"/>
          </a:bodyPr>
          <a:lstStyle/>
          <a:p>
            <a:r>
              <a:rPr lang="en-US" sz="2400" dirty="0"/>
              <a:t>Socio-Cultural Conditions</a:t>
            </a:r>
          </a:p>
          <a:p>
            <a:pPr lvl="1"/>
            <a:r>
              <a:rPr lang="en-US" sz="2400" dirty="0"/>
              <a:t>Power, control, exclusion, oppression, bias, social and economic depravation </a:t>
            </a:r>
          </a:p>
          <a:p>
            <a:r>
              <a:rPr lang="en-US" sz="2400" dirty="0"/>
              <a:t>Moderating Factors (internal and external) </a:t>
            </a:r>
          </a:p>
          <a:p>
            <a:pPr lvl="1"/>
            <a:r>
              <a:rPr lang="en-US" sz="2400" dirty="0"/>
              <a:t>Proactive personality</a:t>
            </a:r>
          </a:p>
          <a:p>
            <a:pPr lvl="1"/>
            <a:r>
              <a:rPr lang="en-US" sz="2400" dirty="0"/>
              <a:t>Critical consciousness</a:t>
            </a:r>
          </a:p>
          <a:p>
            <a:pPr lvl="1"/>
            <a:r>
              <a:rPr lang="en-US" sz="2400" dirty="0"/>
              <a:t>Social support</a:t>
            </a:r>
          </a:p>
          <a:p>
            <a:pPr lvl="1"/>
            <a:r>
              <a:rPr lang="en-US" sz="2400" dirty="0"/>
              <a:t>Just and fair economic conditions</a:t>
            </a:r>
          </a:p>
          <a:p>
            <a:pPr lvl="1"/>
            <a:r>
              <a:rPr lang="en-US" sz="2400" dirty="0"/>
              <a:t>Optimal work pathways</a:t>
            </a:r>
          </a:p>
          <a:p>
            <a:r>
              <a:rPr lang="en-US" sz="2400" dirty="0"/>
              <a:t>Decent Work</a:t>
            </a:r>
          </a:p>
          <a:p>
            <a:pPr lvl="1"/>
            <a:r>
              <a:rPr lang="en-US" sz="2400" dirty="0"/>
              <a:t>Survival needs + Social connectedness + Self-determination</a:t>
            </a:r>
          </a:p>
          <a:p>
            <a:pPr marL="457200" lvl="1" indent="0">
              <a:buNone/>
            </a:pPr>
            <a:endParaRPr lang="en-US" sz="2200" dirty="0"/>
          </a:p>
          <a:p>
            <a:pPr lvl="7"/>
            <a:r>
              <a:rPr lang="en-US" sz="1800" dirty="0"/>
              <a:t>(Blustein, 2006, 2013, 2019; Duffy, Blustein, Diemer, &amp; </a:t>
            </a:r>
            <a:r>
              <a:rPr lang="en-US" sz="1800" dirty="0" err="1"/>
              <a:t>Autin</a:t>
            </a:r>
            <a:r>
              <a:rPr lang="en-US" sz="1800" dirty="0"/>
              <a:t>, 2016)</a:t>
            </a:r>
          </a:p>
          <a:p>
            <a:pPr lvl="1"/>
            <a:endParaRPr lang="en-US" sz="2200" dirty="0"/>
          </a:p>
        </p:txBody>
      </p:sp>
    </p:spTree>
    <p:extLst>
      <p:ext uri="{BB962C8B-B14F-4D97-AF65-F5344CB8AC3E}">
        <p14:creationId xmlns:p14="http://schemas.microsoft.com/office/powerpoint/2010/main" val="315316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6F2B-68F3-2842-A1DC-DB382C8C94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AF64ED-B896-0648-9979-4B39BA63CB2A}"/>
              </a:ext>
            </a:extLst>
          </p:cNvPr>
          <p:cNvSpPr>
            <a:spLocks noGrp="1"/>
          </p:cNvSpPr>
          <p:nvPr>
            <p:ph idx="1"/>
          </p:nvPr>
        </p:nvSpPr>
        <p:spPr>
          <a:xfrm>
            <a:off x="888039" y="6366148"/>
            <a:ext cx="14466237" cy="1665743"/>
          </a:xfrm>
        </p:spPr>
        <p:txBody>
          <a:bodyPr>
            <a:normAutofit/>
          </a:bodyPr>
          <a:lstStyle/>
          <a:p>
            <a:r>
              <a:rPr lang="en-US" b="1" dirty="0"/>
              <a:t>Psychology of Work Theoretical Model (Duffy, Blustein, </a:t>
            </a:r>
            <a:r>
              <a:rPr lang="en-US" b="1" dirty="0" err="1"/>
              <a:t>Deimer</a:t>
            </a:r>
            <a:r>
              <a:rPr lang="en-US" b="1" dirty="0"/>
              <a:t>, &amp; </a:t>
            </a:r>
            <a:r>
              <a:rPr lang="en-US" b="1" dirty="0" err="1"/>
              <a:t>Autin</a:t>
            </a:r>
            <a:r>
              <a:rPr lang="en-US" b="1" dirty="0"/>
              <a:t>, 2016)</a:t>
            </a:r>
            <a:endParaRPr lang="en-US" dirty="0"/>
          </a:p>
          <a:p>
            <a:endParaRPr lang="en-US" dirty="0"/>
          </a:p>
        </p:txBody>
      </p:sp>
      <p:sp>
        <p:nvSpPr>
          <p:cNvPr id="4" name="Rectangle 2">
            <a:extLst>
              <a:ext uri="{FF2B5EF4-FFF2-40B4-BE49-F238E27FC236}">
                <a16:creationId xmlns:a16="http://schemas.microsoft.com/office/drawing/2014/main" id="{AFE8B8D6-EB21-8C41-BD5B-9104CE2DC3FE}"/>
              </a:ext>
            </a:extLst>
          </p:cNvPr>
          <p:cNvSpPr>
            <a:spLocks noChangeArrowheads="1"/>
          </p:cNvSpPr>
          <p:nvPr/>
        </p:nvSpPr>
        <p:spPr bwMode="auto">
          <a:xfrm>
            <a:off x="6789682" y="1387366"/>
            <a:ext cx="9637986" cy="71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image1.jpg">
            <a:extLst>
              <a:ext uri="{FF2B5EF4-FFF2-40B4-BE49-F238E27FC236}">
                <a16:creationId xmlns:a16="http://schemas.microsoft.com/office/drawing/2014/main" id="{434592F1-F009-F043-B1B1-295A7173C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39" y="-482077"/>
            <a:ext cx="9799429" cy="6379628"/>
          </a:xfrm>
          <a:prstGeom prst="rect">
            <a:avLst/>
          </a:prstGeom>
          <a:solidFill>
            <a:srgbClr val="FFFF00"/>
          </a:solidFill>
          <a:ln>
            <a:solidFill>
              <a:schemeClr val="accent1"/>
            </a:solidFill>
          </a:ln>
        </p:spPr>
      </p:pic>
      <p:sp>
        <p:nvSpPr>
          <p:cNvPr id="5" name="Rectangle 3">
            <a:extLst>
              <a:ext uri="{FF2B5EF4-FFF2-40B4-BE49-F238E27FC236}">
                <a16:creationId xmlns:a16="http://schemas.microsoft.com/office/drawing/2014/main" id="{FD332A13-718D-B24C-AE44-269D5C056D56}"/>
              </a:ext>
            </a:extLst>
          </p:cNvPr>
          <p:cNvSpPr>
            <a:spLocks noChangeArrowheads="1"/>
          </p:cNvSpPr>
          <p:nvPr/>
        </p:nvSpPr>
        <p:spPr bwMode="auto">
          <a:xfrm flipV="1">
            <a:off x="6789682" y="5996817"/>
            <a:ext cx="96379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0457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23F6-08AC-AA46-A905-55CE72CA3F19}"/>
              </a:ext>
            </a:extLst>
          </p:cNvPr>
          <p:cNvSpPr>
            <a:spLocks noGrp="1"/>
          </p:cNvSpPr>
          <p:nvPr>
            <p:ph type="title"/>
          </p:nvPr>
        </p:nvSpPr>
        <p:spPr>
          <a:xfrm>
            <a:off x="227483" y="286603"/>
            <a:ext cx="11414390" cy="1450757"/>
          </a:xfrm>
        </p:spPr>
        <p:txBody>
          <a:bodyPr>
            <a:normAutofit/>
          </a:bodyPr>
          <a:lstStyle/>
          <a:p>
            <a:pPr algn="r"/>
            <a:r>
              <a:rPr lang="en-US" sz="3200">
                <a:solidFill>
                  <a:schemeClr val="accent2"/>
                </a:solidFill>
              </a:rPr>
              <a:t>					</a:t>
            </a:r>
            <a:r>
              <a:rPr lang="en-US" sz="3600">
                <a:solidFill>
                  <a:schemeClr val="accent2"/>
                </a:solidFill>
              </a:rPr>
              <a:t>Economic Constraints </a:t>
            </a:r>
            <a:br>
              <a:rPr lang="en-US"/>
            </a:br>
            <a:endParaRPr lang="en-US"/>
          </a:p>
        </p:txBody>
      </p:sp>
      <p:sp>
        <p:nvSpPr>
          <p:cNvPr id="3" name="Content Placeholder 2">
            <a:extLst>
              <a:ext uri="{FF2B5EF4-FFF2-40B4-BE49-F238E27FC236}">
                <a16:creationId xmlns:a16="http://schemas.microsoft.com/office/drawing/2014/main" id="{5C848CE5-ECEF-D34F-88DC-1A276757A6C0}"/>
              </a:ext>
            </a:extLst>
          </p:cNvPr>
          <p:cNvSpPr>
            <a:spLocks noGrp="1"/>
          </p:cNvSpPr>
          <p:nvPr>
            <p:ph idx="1"/>
          </p:nvPr>
        </p:nvSpPr>
        <p:spPr>
          <a:xfrm>
            <a:off x="0" y="1447800"/>
            <a:ext cx="12192000" cy="5583621"/>
          </a:xfrm>
        </p:spPr>
        <p:txBody>
          <a:bodyPr>
            <a:normAutofit/>
          </a:bodyPr>
          <a:lstStyle/>
          <a:p>
            <a:pPr marL="1471400" lvl="8" indent="0">
              <a:buNone/>
            </a:pPr>
            <a:endParaRPr lang="en-US"/>
          </a:p>
          <a:p>
            <a:pPr marL="1471400" lvl="8" indent="0">
              <a:buNone/>
            </a:pPr>
            <a:endParaRPr lang="en-US"/>
          </a:p>
          <a:p>
            <a:pPr marL="1471400" lvl="8" indent="0">
              <a:buNone/>
            </a:pPr>
            <a:endParaRPr lang="en-US"/>
          </a:p>
          <a:p>
            <a:pPr marL="749808" lvl="4" indent="0">
              <a:buNone/>
            </a:pPr>
            <a:r>
              <a:rPr lang="en-US" sz="2400"/>
              <a:t> </a:t>
            </a:r>
          </a:p>
          <a:p>
            <a:pPr lvl="4">
              <a:buFont typeface="Wingdings" pitchFamily="2" charset="2"/>
              <a:buChar char="v"/>
            </a:pPr>
            <a:r>
              <a:rPr lang="en-US" sz="2400"/>
              <a:t>In rural regions of the U.S., 20.3% of 20-24-year-olds are not in education, employment,    or training (NEET)— a higher proportion than any other demographic, and a key factor in out-migration of rural emerging adults to urban areas </a:t>
            </a:r>
            <a:r>
              <a:rPr lang="en-US" sz="2400">
                <a:solidFill>
                  <a:srgbClr val="7030A0"/>
                </a:solidFill>
              </a:rPr>
              <a:t>(Burd-Sharps &amp; Lewis, 2017).</a:t>
            </a:r>
          </a:p>
          <a:p>
            <a:pPr lvl="4">
              <a:buFont typeface="Wingdings" pitchFamily="2" charset="2"/>
              <a:buChar char="v"/>
            </a:pPr>
            <a:r>
              <a:rPr lang="en-US" sz="2400"/>
              <a:t>  Very wide economic disparities, Seasonal tourism and retail economy, No public       transportation </a:t>
            </a:r>
          </a:p>
          <a:p>
            <a:pPr lvl="4">
              <a:buFont typeface="Wingdings" pitchFamily="2" charset="2"/>
              <a:buChar char="v"/>
            </a:pPr>
            <a:r>
              <a:rPr lang="en-US" sz="2400"/>
              <a:t> Higher rates of poverty, addiction, and disability</a:t>
            </a:r>
          </a:p>
          <a:p>
            <a:pPr lvl="4">
              <a:buFont typeface="Wingdings" pitchFamily="2" charset="2"/>
              <a:buChar char="v"/>
            </a:pPr>
            <a:r>
              <a:rPr lang="en-US" sz="2400"/>
              <a:t> Low access to services, such as </a:t>
            </a:r>
          </a:p>
          <a:p>
            <a:pPr marL="749808" lvl="4" indent="0">
              <a:buNone/>
            </a:pPr>
            <a:r>
              <a:rPr lang="en-US" sz="2400"/>
              <a:t>     continuing education, childcare, healthcare, jobs </a:t>
            </a:r>
            <a:r>
              <a:rPr lang="en-US" sz="1800"/>
              <a:t>	</a:t>
            </a:r>
          </a:p>
          <a:p>
            <a:pPr lvl="6">
              <a:buFont typeface="Wingdings" pitchFamily="2" charset="2"/>
              <a:buChar char="v"/>
            </a:pPr>
            <a:endParaRPr lang="en-US" sz="2400"/>
          </a:p>
          <a:p>
            <a:pPr marL="1071400" lvl="6" indent="0">
              <a:buNone/>
            </a:pPr>
            <a:endParaRPr lang="en-US"/>
          </a:p>
          <a:p>
            <a:endParaRPr lang="en-US"/>
          </a:p>
          <a:p>
            <a:endParaRPr lang="en-US"/>
          </a:p>
          <a:p>
            <a:pPr marL="0" indent="0">
              <a:buNone/>
            </a:pPr>
            <a:endParaRPr lang="en-US"/>
          </a:p>
          <a:p>
            <a:pPr marL="0" indent="0">
              <a:buNone/>
            </a:pPr>
            <a:endParaRPr lang="en-US"/>
          </a:p>
          <a:p>
            <a:pPr marL="0" indent="0">
              <a:buNone/>
            </a:pPr>
            <a:endParaRPr lang="en-US"/>
          </a:p>
          <a:p>
            <a:endParaRPr lang="en-US"/>
          </a:p>
        </p:txBody>
      </p:sp>
      <p:pic>
        <p:nvPicPr>
          <p:cNvPr id="5" name="Picture 4">
            <a:extLst>
              <a:ext uri="{FF2B5EF4-FFF2-40B4-BE49-F238E27FC236}">
                <a16:creationId xmlns:a16="http://schemas.microsoft.com/office/drawing/2014/main" id="{0F30511D-7520-8C4F-A32B-17DB37F9FA65}"/>
              </a:ext>
            </a:extLst>
          </p:cNvPr>
          <p:cNvPicPr>
            <a:picLocks noChangeAspect="1"/>
          </p:cNvPicPr>
          <p:nvPr/>
        </p:nvPicPr>
        <p:blipFill>
          <a:blip r:embed="rId2"/>
          <a:stretch>
            <a:fillRect/>
          </a:stretch>
        </p:blipFill>
        <p:spPr>
          <a:xfrm>
            <a:off x="1159728" y="286603"/>
            <a:ext cx="3487414" cy="1900128"/>
          </a:xfrm>
          <a:prstGeom prst="rect">
            <a:avLst/>
          </a:prstGeom>
        </p:spPr>
      </p:pic>
      <p:pic>
        <p:nvPicPr>
          <p:cNvPr id="7" name="Picture 6">
            <a:extLst>
              <a:ext uri="{FF2B5EF4-FFF2-40B4-BE49-F238E27FC236}">
                <a16:creationId xmlns:a16="http://schemas.microsoft.com/office/drawing/2014/main" id="{09E62326-BB3F-F247-B280-76F1C7A4EC3B}"/>
              </a:ext>
            </a:extLst>
          </p:cNvPr>
          <p:cNvPicPr>
            <a:picLocks noChangeAspect="1"/>
          </p:cNvPicPr>
          <p:nvPr/>
        </p:nvPicPr>
        <p:blipFill>
          <a:blip r:embed="rId3"/>
          <a:stretch>
            <a:fillRect/>
          </a:stretch>
        </p:blipFill>
        <p:spPr>
          <a:xfrm>
            <a:off x="7649738" y="4192859"/>
            <a:ext cx="3672734" cy="1933459"/>
          </a:xfrm>
          <a:prstGeom prst="rect">
            <a:avLst/>
          </a:prstGeom>
        </p:spPr>
      </p:pic>
    </p:spTree>
    <p:extLst>
      <p:ext uri="{BB962C8B-B14F-4D97-AF65-F5344CB8AC3E}">
        <p14:creationId xmlns:p14="http://schemas.microsoft.com/office/powerpoint/2010/main" val="371000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1993-68CE-0045-9691-9D5C42D2C4F8}"/>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65B0921D-100F-594D-9EF9-BF621536E679}"/>
              </a:ext>
            </a:extLst>
          </p:cNvPr>
          <p:cNvGraphicFramePr>
            <a:graphicFrameLocks noGrp="1"/>
          </p:cNvGraphicFramePr>
          <p:nvPr>
            <p:ph idx="1"/>
            <p:extLst>
              <p:ext uri="{D42A27DB-BD31-4B8C-83A1-F6EECF244321}">
                <p14:modId xmlns:p14="http://schemas.microsoft.com/office/powerpoint/2010/main" val="2333298552"/>
              </p:ext>
            </p:extLst>
          </p:nvPr>
        </p:nvGraphicFramePr>
        <p:xfrm>
          <a:off x="1323975" y="6200775"/>
          <a:ext cx="9515010" cy="657224"/>
        </p:xfrm>
        <a:graphic>
          <a:graphicData uri="http://schemas.openxmlformats.org/drawingml/2006/table">
            <a:tbl>
              <a:tblPr bandRow="1">
                <a:tableStyleId>{5C22544A-7EE6-4342-B048-85BDC9FD1C3A}</a:tableStyleId>
              </a:tblPr>
              <a:tblGrid>
                <a:gridCol w="9515010">
                  <a:extLst>
                    <a:ext uri="{9D8B030D-6E8A-4147-A177-3AD203B41FA5}">
                      <a16:colId xmlns:a16="http://schemas.microsoft.com/office/drawing/2014/main" val="1706813757"/>
                    </a:ext>
                  </a:extLst>
                </a:gridCol>
              </a:tblGrid>
              <a:tr h="657224">
                <a:tc>
                  <a:txBody>
                    <a:bodyPr/>
                    <a:lstStyle/>
                    <a:p>
                      <a:pPr marL="0" marR="0">
                        <a:spcBef>
                          <a:spcPts val="0"/>
                        </a:spcBef>
                        <a:spcAft>
                          <a:spcPts val="0"/>
                        </a:spcAft>
                      </a:pPr>
                      <a:r>
                        <a:rPr lang="en-US" sz="1800">
                          <a:effectLst/>
                        </a:rPr>
                        <a:t>* One began working at age 11; **Two were saving for future education or housing;  ***Two were homeless at the time of the interview; **** Not in education, employment, or training</a:t>
                      </a:r>
                      <a:endParaRPr lang="en-US" sz="1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766026324"/>
                  </a:ext>
                </a:extLst>
              </a:tr>
            </a:tbl>
          </a:graphicData>
        </a:graphic>
      </p:graphicFrame>
      <p:sp>
        <p:nvSpPr>
          <p:cNvPr id="7" name="Rectangle 2">
            <a:extLst>
              <a:ext uri="{FF2B5EF4-FFF2-40B4-BE49-F238E27FC236}">
                <a16:creationId xmlns:a16="http://schemas.microsoft.com/office/drawing/2014/main" id="{59859D76-9293-5F4C-989F-CA78A1AF91CF}"/>
              </a:ext>
            </a:extLst>
          </p:cNvPr>
          <p:cNvSpPr>
            <a:spLocks noChangeArrowheads="1"/>
          </p:cNvSpPr>
          <p:nvPr/>
        </p:nvSpPr>
        <p:spPr bwMode="auto">
          <a:xfrm>
            <a:off x="423746" y="-8023516"/>
            <a:ext cx="11015780" cy="1449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38700" algn="l"/>
              </a:tabLst>
              <a:defRPr>
                <a:solidFill>
                  <a:schemeClr val="tx1"/>
                </a:solidFill>
                <a:latin typeface="Arial" panose="020B0604020202020204" pitchFamily="34" charset="0"/>
              </a:defRPr>
            </a:lvl1pPr>
            <a:lvl2pPr eaLnBrk="0" fontAlgn="base" hangingPunct="0">
              <a:spcBef>
                <a:spcPct val="0"/>
              </a:spcBef>
              <a:spcAft>
                <a:spcPct val="0"/>
              </a:spcAft>
              <a:tabLst>
                <a:tab pos="4838700" algn="l"/>
              </a:tabLst>
              <a:defRPr>
                <a:solidFill>
                  <a:schemeClr val="tx1"/>
                </a:solidFill>
                <a:latin typeface="Arial" panose="020B0604020202020204" pitchFamily="34" charset="0"/>
              </a:defRPr>
            </a:lvl2pPr>
            <a:lvl3pPr eaLnBrk="0" fontAlgn="base" hangingPunct="0">
              <a:spcBef>
                <a:spcPct val="0"/>
              </a:spcBef>
              <a:spcAft>
                <a:spcPct val="0"/>
              </a:spcAft>
              <a:tabLst>
                <a:tab pos="4838700" algn="l"/>
              </a:tabLst>
              <a:defRPr>
                <a:solidFill>
                  <a:schemeClr val="tx1"/>
                </a:solidFill>
                <a:latin typeface="Arial" panose="020B0604020202020204" pitchFamily="34" charset="0"/>
              </a:defRPr>
            </a:lvl3pPr>
            <a:lvl4pPr eaLnBrk="0" fontAlgn="base" hangingPunct="0">
              <a:spcBef>
                <a:spcPct val="0"/>
              </a:spcBef>
              <a:spcAft>
                <a:spcPct val="0"/>
              </a:spcAft>
              <a:tabLst>
                <a:tab pos="4838700" algn="l"/>
              </a:tabLst>
              <a:defRPr>
                <a:solidFill>
                  <a:schemeClr val="tx1"/>
                </a:solidFill>
                <a:latin typeface="Arial" panose="020B0604020202020204" pitchFamily="34" charset="0"/>
              </a:defRPr>
            </a:lvl4pPr>
            <a:lvl5pPr eaLnBrk="0" fontAlgn="base" hangingPunct="0">
              <a:spcBef>
                <a:spcPct val="0"/>
              </a:spcBef>
              <a:spcAft>
                <a:spcPct val="0"/>
              </a:spcAft>
              <a:tabLst>
                <a:tab pos="4838700" algn="l"/>
              </a:tabLst>
              <a:defRPr>
                <a:solidFill>
                  <a:schemeClr val="tx1"/>
                </a:solidFill>
                <a:latin typeface="Arial" panose="020B0604020202020204" pitchFamily="34" charset="0"/>
              </a:defRPr>
            </a:lvl5pPr>
            <a:lvl6pPr eaLnBrk="0" fontAlgn="base" hangingPunct="0">
              <a:spcBef>
                <a:spcPct val="0"/>
              </a:spcBef>
              <a:spcAft>
                <a:spcPct val="0"/>
              </a:spcAft>
              <a:tabLst>
                <a:tab pos="4838700" algn="l"/>
              </a:tabLst>
              <a:defRPr>
                <a:solidFill>
                  <a:schemeClr val="tx1"/>
                </a:solidFill>
                <a:latin typeface="Arial" panose="020B0604020202020204" pitchFamily="34" charset="0"/>
              </a:defRPr>
            </a:lvl6pPr>
            <a:lvl7pPr eaLnBrk="0" fontAlgn="base" hangingPunct="0">
              <a:spcBef>
                <a:spcPct val="0"/>
              </a:spcBef>
              <a:spcAft>
                <a:spcPct val="0"/>
              </a:spcAft>
              <a:tabLst>
                <a:tab pos="4838700" algn="l"/>
              </a:tabLst>
              <a:defRPr>
                <a:solidFill>
                  <a:schemeClr val="tx1"/>
                </a:solidFill>
                <a:latin typeface="Arial" panose="020B0604020202020204" pitchFamily="34" charset="0"/>
              </a:defRPr>
            </a:lvl7pPr>
            <a:lvl8pPr eaLnBrk="0" fontAlgn="base" hangingPunct="0">
              <a:spcBef>
                <a:spcPct val="0"/>
              </a:spcBef>
              <a:spcAft>
                <a:spcPct val="0"/>
              </a:spcAft>
              <a:tabLst>
                <a:tab pos="4838700" algn="l"/>
              </a:tabLst>
              <a:defRPr>
                <a:solidFill>
                  <a:schemeClr val="tx1"/>
                </a:solidFill>
                <a:latin typeface="Arial" panose="020B0604020202020204" pitchFamily="34" charset="0"/>
              </a:defRPr>
            </a:lvl8pPr>
            <a:lvl9pPr eaLnBrk="0" fontAlgn="base" hangingPunct="0">
              <a:spcBef>
                <a:spcPct val="0"/>
              </a:spcBef>
              <a:spcAft>
                <a:spcPct val="0"/>
              </a:spcAft>
              <a:tabLst>
                <a:tab pos="4838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kumimoji="0" lang="en-US" altLang="en-US" sz="1200" b="0" i="1"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1200" i="1">
              <a:ea typeface="Times New Roman" panose="02020603050405020304" pitchFamily="18" charset="0"/>
            </a:endParaRPr>
          </a:p>
          <a:p>
            <a:endParaRPr lang="en-US" altLang="en-US" sz="1200" i="1">
              <a:ea typeface="Times New Roman" panose="02020603050405020304" pitchFamily="18" charset="0"/>
            </a:endParaRPr>
          </a:p>
          <a:p>
            <a:endParaRPr lang="en-US" altLang="en-US" sz="2000" i="1">
              <a:latin typeface="+mn-lt"/>
              <a:ea typeface="Times New Roman" panose="02020603050405020304" pitchFamily="18" charset="0"/>
            </a:endParaRPr>
          </a:p>
          <a:p>
            <a:endParaRPr lang="en-US" altLang="en-US" sz="2000" i="1">
              <a:latin typeface="+mn-lt"/>
              <a:ea typeface="Times New Roman" panose="02020603050405020304" pitchFamily="18" charset="0"/>
            </a:endParaRPr>
          </a:p>
          <a:p>
            <a:endParaRPr lang="en-US" altLang="en-US" sz="2000" i="1">
              <a:latin typeface="+mn-lt"/>
              <a:ea typeface="Times New Roman" panose="02020603050405020304" pitchFamily="18" charset="0"/>
            </a:endParaRPr>
          </a:p>
          <a:p>
            <a:endParaRPr lang="en-US" altLang="en-US" sz="2000" i="1">
              <a:latin typeface="+mn-lt"/>
              <a:ea typeface="Times New Roman" panose="02020603050405020304" pitchFamily="18" charset="0"/>
            </a:endParaRPr>
          </a:p>
          <a:p>
            <a:endParaRPr lang="en-US" altLang="en-US" sz="2000" i="1">
              <a:latin typeface="+mn-lt"/>
              <a:ea typeface="Times New Roman" panose="02020603050405020304" pitchFamily="18" charset="0"/>
            </a:endParaRPr>
          </a:p>
          <a:p>
            <a:pPr algn="ctr"/>
            <a:endParaRPr lang="en-US" altLang="en-US" sz="3600">
              <a:solidFill>
                <a:schemeClr val="accent2"/>
              </a:solidFill>
              <a:latin typeface="+mn-lt"/>
              <a:ea typeface="Times New Roman" panose="02020603050405020304" pitchFamily="18" charset="0"/>
            </a:endParaRPr>
          </a:p>
          <a:p>
            <a:pPr algn="ctr"/>
            <a:endParaRPr lang="en-US" altLang="en-US" sz="3600">
              <a:solidFill>
                <a:schemeClr val="accent2"/>
              </a:solidFill>
              <a:latin typeface="+mn-lt"/>
              <a:ea typeface="Times New Roman" panose="02020603050405020304" pitchFamily="18" charset="0"/>
            </a:endParaRPr>
          </a:p>
          <a:p>
            <a:pPr algn="ctr"/>
            <a:r>
              <a:rPr lang="en-US" altLang="en-US" sz="3600">
                <a:solidFill>
                  <a:schemeClr val="accent2"/>
                </a:solidFill>
                <a:latin typeface="+mj-lt"/>
                <a:ea typeface="Times New Roman" panose="02020603050405020304" pitchFamily="18" charset="0"/>
              </a:rPr>
              <a:t>Marginalization </a:t>
            </a:r>
          </a:p>
          <a:p>
            <a:pPr algn="ctr"/>
            <a:r>
              <a:rPr lang="en-US" altLang="en-US" sz="3600">
                <a:solidFill>
                  <a:schemeClr val="accent2"/>
                </a:solidFill>
                <a:latin typeface="+mj-lt"/>
                <a:ea typeface="Times New Roman" panose="02020603050405020304" pitchFamily="18" charset="0"/>
              </a:rPr>
              <a:t>School and Home Disruption</a:t>
            </a: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endParaRPr lang="en-US" altLang="en-US" sz="2000" b="1">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1" i="0" u="none" strike="noStrike" cap="none" normalizeH="0" baseline="0">
                <a:ln>
                  <a:noFill/>
                </a:ln>
                <a:solidFill>
                  <a:schemeClr val="tx1"/>
                </a:solidFill>
                <a:effectLst/>
                <a:latin typeface="+mn-lt"/>
                <a:ea typeface="Times New Roman" panose="02020603050405020304" pitchFamily="18" charset="0"/>
              </a:rPr>
              <a:t>Characteristic				No. of Participants</a:t>
            </a:r>
            <a:endParaRPr kumimoji="0" lang="en-US" altLang="en-US" sz="2000" b="1"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1" i="0" u="none" strike="noStrike" cap="none" normalizeH="0" baseline="0">
                <a:ln>
                  <a:noFill/>
                </a:ln>
                <a:solidFill>
                  <a:schemeClr val="tx1"/>
                </a:solidFill>
                <a:effectLst/>
                <a:latin typeface="+mn-lt"/>
                <a:ea typeface="Times New Roman" panose="02020603050405020304" pitchFamily="18" charset="0"/>
              </a:rPr>
              <a:t>	    			(Total N=10)</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Experienced low family income during childhood			10</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Interrupted high school, later enrolled in adult education		10</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Began working by age 14-15				10*</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Experienced separation from a primary caregiver in childhood		9</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Inconsistent home, school, family, community contexts growing up	9</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Living away from home by age 18				8</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Currently in a job without health benefits				8</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Work compensation goes entirely to day-to-day expenses		8**</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Mental health diagnosis and/or addiction history			7</a:t>
            </a:r>
            <a:endParaRPr kumimoji="0" lang="en-US" altLang="en-US" sz="20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Homelessness in childhood and/or adolescence			6***</a:t>
            </a: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rPr>
              <a:t>NEET at some time in previous 2 years				5**** (1 woman, 4 men)</a:t>
            </a:r>
          </a:p>
          <a:p>
            <a:pPr marL="0" marR="0" lvl="0" indent="0" algn="l" defTabSz="914400" rtl="0" eaLnBrk="0" fontAlgn="base" latinLnBrk="0" hangingPunct="0">
              <a:lnSpc>
                <a:spcPct val="100000"/>
              </a:lnSpc>
              <a:spcBef>
                <a:spcPct val="0"/>
              </a:spcBef>
              <a:spcAft>
                <a:spcPct val="0"/>
              </a:spcAft>
              <a:buClrTx/>
              <a:buSzTx/>
              <a:buFontTx/>
              <a:buNone/>
              <a:tabLst>
                <a:tab pos="4838700" algn="l"/>
              </a:tabLst>
            </a:pPr>
            <a:r>
              <a:rPr kumimoji="0" lang="en-US" altLang="en-US" sz="2000" b="0" i="0" u="none" strike="noStrike" cap="none" normalizeH="0" baseline="0">
                <a:ln>
                  <a:noFill/>
                </a:ln>
                <a:solidFill>
                  <a:schemeClr val="tx1"/>
                </a:solidFill>
                <a:effectLst/>
                <a:latin typeface="+mn-lt"/>
                <a:ea typeface="Times New Roman" panose="02020603050405020304" pitchFamily="18" charset="0"/>
              </a:rPr>
              <a:t>Had a child before the age of 20				3</a:t>
            </a:r>
            <a:endParaRPr kumimoji="0" lang="en-US" altLang="en-US" sz="2000" b="0" i="0" u="none" strike="noStrike" cap="none" normalizeH="0" baseline="0">
              <a:ln>
                <a:noFill/>
              </a:ln>
              <a:solidFill>
                <a:schemeClr val="tx1"/>
              </a:solidFill>
              <a:effectLst/>
              <a:latin typeface="+mn-lt"/>
            </a:endParaRPr>
          </a:p>
        </p:txBody>
      </p:sp>
    </p:spTree>
    <p:extLst>
      <p:ext uri="{BB962C8B-B14F-4D97-AF65-F5344CB8AC3E}">
        <p14:creationId xmlns:p14="http://schemas.microsoft.com/office/powerpoint/2010/main" val="385955818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4201</Words>
  <Application>Microsoft Macintosh PowerPoint</Application>
  <PresentationFormat>Widescreen</PresentationFormat>
  <Paragraphs>313</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Retrospect</vt:lpstr>
      <vt:lpstr>Trauma and Life Course Planning in Emerging Adulthood:  Healing Conditions that Support Aspiration and Hope</vt:lpstr>
      <vt:lpstr>UNESCO-UNITWIN Perceptions of decent work and future among emerging adults without qualifications  </vt:lpstr>
      <vt:lpstr>Research Focus and Questions </vt:lpstr>
      <vt:lpstr>Research Design and Participants</vt:lpstr>
      <vt:lpstr>Theoretical &amp; Conceptual Frameworks</vt:lpstr>
      <vt:lpstr>Psychology of Working Theory</vt:lpstr>
      <vt:lpstr>PowerPoint Presentation</vt:lpstr>
      <vt:lpstr>     Economic Constraints  </vt:lpstr>
      <vt:lpstr>PowerPoint Presentation</vt:lpstr>
      <vt:lpstr>Kicked Out “They just let you go”</vt:lpstr>
      <vt:lpstr>Disrupted Attachment and On-going Disconnection </vt:lpstr>
      <vt:lpstr>Work Volition and Career Adaptability “You get burnt out as a human being…” </vt:lpstr>
      <vt:lpstr>Moderating Factors </vt:lpstr>
      <vt:lpstr>Outcomes:  Value of Work to Me </vt:lpstr>
      <vt:lpstr>Outcomes:  Value of Work to Others</vt:lpstr>
      <vt:lpstr>Scaffolding Hope  Sustaining Future Aspiration </vt:lpstr>
      <vt:lpstr> </vt:lpstr>
      <vt:lpstr>Post-Traumatic Growth</vt:lpstr>
      <vt:lpstr>Features of Emerging Adulthood </vt:lpstr>
      <vt:lpstr>Career Construction Derailed</vt:lpstr>
      <vt:lpstr> </vt:lpstr>
      <vt:lpstr> </vt:lpstr>
      <vt:lpstr>Searching  (n=3)   </vt:lpstr>
      <vt:lpstr>Striving (n=3)</vt:lpstr>
      <vt:lpstr>What might have made a difference?</vt:lpstr>
      <vt:lpstr>Inventing the Future: Internal and external factors that facilitate  Authentic desire, purpose, direction, commitment… (Guichard, J., Pouyaud, J., de Calan, C., &amp; Dumora, B., 2012)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Council Overview</dc:title>
  <dc:creator>Stephenson, Raquel</dc:creator>
  <cp:lastModifiedBy>San Antonio, Donna</cp:lastModifiedBy>
  <cp:revision>432</cp:revision>
  <dcterms:created xsi:type="dcterms:W3CDTF">2019-09-18T18:23:15Z</dcterms:created>
  <dcterms:modified xsi:type="dcterms:W3CDTF">2020-03-10T11:22:55Z</dcterms:modified>
</cp:coreProperties>
</file>