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95" r:id="rId3"/>
    <p:sldId id="291" r:id="rId4"/>
    <p:sldId id="270" r:id="rId5"/>
    <p:sldId id="287" r:id="rId6"/>
    <p:sldId id="294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375"/>
  </p:normalViewPr>
  <p:slideViewPr>
    <p:cSldViewPr snapToGrid="0" snapToObjects="1">
      <p:cViewPr varScale="1">
        <p:scale>
          <a:sx n="128" d="100"/>
          <a:sy n="128" d="100"/>
        </p:scale>
        <p:origin x="4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5E42B-950B-3D42-A3EF-E7535A2B67A5}" type="datetimeFigureOut">
              <a:rPr lang="en-US" smtClean="0"/>
              <a:t>6/18/21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3189B-3E8C-634C-B48C-2C82A9334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F01D1-E67B-4D79-A6A7-6465EB34B1A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221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F01D1-E67B-4D79-A6A7-6465EB34B1A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63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76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9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67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4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9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19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01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1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0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2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3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1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2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3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39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1CFF-C301-1144-B1A6-90068699A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" y="1442720"/>
            <a:ext cx="12354560" cy="294301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UNESCO-UNITWIN</a:t>
            </a:r>
            <a:r>
              <a:rPr lang="en-US" sz="4000" dirty="0"/>
              <a:t> </a:t>
            </a:r>
            <a:r>
              <a:rPr lang="en-US" sz="4000"/>
              <a:t>— United </a:t>
            </a:r>
            <a:r>
              <a:rPr lang="en-US" sz="4000" dirty="0"/>
              <a:t>States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BB8B3-891F-F948-AD69-DCA972B2D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040" y="4385732"/>
            <a:ext cx="8173085" cy="1933788"/>
          </a:xfrm>
        </p:spPr>
        <p:txBody>
          <a:bodyPr>
            <a:normAutofit/>
          </a:bodyPr>
          <a:lstStyle/>
          <a:p>
            <a:endParaRPr lang="en-US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AFBF3-639B-E74E-87B3-541252BD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879" y="4958926"/>
            <a:ext cx="3865245" cy="1360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0FA7ED-C5C7-914C-B5DC-7FCFEC56FD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70" y="5110480"/>
            <a:ext cx="2778344" cy="783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81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E4C5-FFD6-8C4D-BF5A-2D309D4A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3E445C-AA0C-3942-BC74-5CEF1192E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248747"/>
            <a:ext cx="4866216" cy="36496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0A499D-CDC4-CE45-A4EE-248EDFEB4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2248746"/>
            <a:ext cx="4958080" cy="36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9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5E16-12CD-7143-AF4F-0B4FDA50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8052"/>
            <a:ext cx="10131425" cy="136166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Since UNESCO Approval in 2015, Lesley Unitwin committee members have been active partners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B7077D-A6BF-F144-8A6A-C6A170099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656583"/>
              </p:ext>
            </p:extLst>
          </p:nvPr>
        </p:nvGraphicFramePr>
        <p:xfrm>
          <a:off x="248478" y="1550505"/>
          <a:ext cx="11257722" cy="579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8861">
                  <a:extLst>
                    <a:ext uri="{9D8B030D-6E8A-4147-A177-3AD203B41FA5}">
                      <a16:colId xmlns:a16="http://schemas.microsoft.com/office/drawing/2014/main" val="4283275494"/>
                    </a:ext>
                  </a:extLst>
                </a:gridCol>
                <a:gridCol w="5628861">
                  <a:extLst>
                    <a:ext uri="{9D8B030D-6E8A-4147-A177-3AD203B41FA5}">
                      <a16:colId xmlns:a16="http://schemas.microsoft.com/office/drawing/2014/main" val="2866979845"/>
                    </a:ext>
                  </a:extLst>
                </a:gridCol>
              </a:tblGrid>
              <a:tr h="5791918"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Jason Butler</a:t>
                      </a:r>
                    </a:p>
                    <a:p>
                      <a:pPr marL="285750" indent="-285750" algn="ctr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Meenakshi Chhabra</a:t>
                      </a:r>
                    </a:p>
                    <a:p>
                      <a:pPr marL="285750" indent="-285750" algn="ctr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Susan Gere</a:t>
                      </a:r>
                    </a:p>
                    <a:p>
                      <a:pPr marL="285750" indent="-285750" algn="ctr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Maura McCullough </a:t>
                      </a:r>
                    </a:p>
                    <a:p>
                      <a:pPr marL="285750" indent="-285750" algn="ctr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Sue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Motulsky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  <a:p>
                      <a:pPr marL="285750" indent="-285750" algn="ctr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Marion Nesbit</a:t>
                      </a:r>
                    </a:p>
                    <a:p>
                      <a:pPr marL="285750" indent="-285750" algn="ctr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Kerry Patenaude</a:t>
                      </a:r>
                    </a:p>
                    <a:p>
                      <a:pPr marL="285750" indent="-285750" algn="ctr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Donna San Antonio</a:t>
                      </a:r>
                    </a:p>
                    <a:p>
                      <a:pPr marL="285750" indent="-285750" algn="ctr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Raquel Stephenson</a:t>
                      </a:r>
                    </a:p>
                    <a:p>
                      <a:pPr marL="285750" indent="-285750" algn="ctr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Louise Michelle Vital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Monthly Meetings 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Annual presentations for Lesley University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Representation and presentations at least twice a year at international meetings and conferences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Active participation in 4 international publications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9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A5AB-2C33-684F-B0EB-FF9909DF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7" y="25473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dobe Hebrew" panose="02040503050201020203" pitchFamily="18" charset="-79"/>
                <a:cs typeface="Adobe Hebrew" panose="02040503050201020203" pitchFamily="18" charset="-79"/>
              </a:rPr>
              <a:t>Special Issue of </a:t>
            </a:r>
            <a:r>
              <a:rPr lang="en-US" sz="2800" i="1" dirty="0">
                <a:latin typeface="Adobe Hebrew" panose="02040503050201020203" pitchFamily="18" charset="-79"/>
                <a:cs typeface="Adobe Hebrew" panose="02040503050201020203" pitchFamily="18" charset="-79"/>
              </a:rPr>
              <a:t>Emerging Adulthood</a:t>
            </a:r>
            <a:endParaRPr lang="en-US" sz="28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75B57-24E7-9548-902C-36905ECC5500}"/>
              </a:ext>
            </a:extLst>
          </p:cNvPr>
          <p:cNvSpPr txBox="1"/>
          <p:nvPr/>
        </p:nvSpPr>
        <p:spPr>
          <a:xfrm>
            <a:off x="7649737" y="3992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50A4DD-4FE2-8B48-8869-332B19169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087" y="1934737"/>
            <a:ext cx="3162300" cy="405855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A65F2-866E-A644-A43E-7D87AFE3D01D}"/>
              </a:ext>
            </a:extLst>
          </p:cNvPr>
          <p:cNvSpPr txBox="1"/>
          <p:nvPr/>
        </p:nvSpPr>
        <p:spPr>
          <a:xfrm>
            <a:off x="4700239" y="1099037"/>
            <a:ext cx="684684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 Labor of Emerging Adults in International Settings: </a:t>
            </a:r>
          </a:p>
          <a:p>
            <a:r>
              <a:rPr lang="en-US" sz="1600" b="1" dirty="0"/>
              <a:t>A Call for Praxis in a Time of Widening Economic Injustice</a:t>
            </a:r>
          </a:p>
          <a:p>
            <a:r>
              <a:rPr lang="en-US" sz="1600" b="1" dirty="0"/>
              <a:t> </a:t>
            </a:r>
            <a:r>
              <a:rPr lang="en-US" sz="1600" dirty="0">
                <a:solidFill>
                  <a:schemeClr val="accent6"/>
                </a:solidFill>
              </a:rPr>
              <a:t>San Antonio, Cohen-Scali, </a:t>
            </a:r>
            <a:r>
              <a:rPr lang="en-US" sz="1600" dirty="0" err="1">
                <a:solidFill>
                  <a:schemeClr val="accent6"/>
                </a:solidFill>
              </a:rPr>
              <a:t>Aisenson</a:t>
            </a:r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1600" b="1" dirty="0"/>
              <a:t>Emerging Adults’ Representations of Work: A Qualitative Research in Seven Countries</a:t>
            </a:r>
            <a:endParaRPr lang="en-US" sz="1600" dirty="0"/>
          </a:p>
          <a:p>
            <a:r>
              <a:rPr lang="en-US" sz="1600" dirty="0"/>
              <a:t> </a:t>
            </a:r>
            <a:r>
              <a:rPr lang="en-US" sz="1600" dirty="0">
                <a:solidFill>
                  <a:schemeClr val="accent6"/>
                </a:solidFill>
              </a:rPr>
              <a:t>Cohen-Scali, </a:t>
            </a:r>
            <a:r>
              <a:rPr lang="en-US" sz="1600" dirty="0" err="1">
                <a:solidFill>
                  <a:schemeClr val="accent6"/>
                </a:solidFill>
              </a:rPr>
              <a:t>Masdonati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Disquay</a:t>
            </a:r>
            <a:r>
              <a:rPr lang="en-US" sz="1600" dirty="0">
                <a:solidFill>
                  <a:schemeClr val="accent6"/>
                </a:solidFill>
              </a:rPr>
              <a:t>-Perot, Ribeiro, </a:t>
            </a:r>
            <a:r>
              <a:rPr lang="en-US" sz="1600" dirty="0" err="1">
                <a:solidFill>
                  <a:schemeClr val="accent6"/>
                </a:solidFill>
              </a:rPr>
              <a:t>Vilhjalmsdottir</a:t>
            </a:r>
            <a:r>
              <a:rPr lang="en-US" sz="1600" dirty="0">
                <a:solidFill>
                  <a:schemeClr val="accent6"/>
                </a:solidFill>
              </a:rPr>
              <a:t>, Zein, Kaplan-</a:t>
            </a:r>
            <a:r>
              <a:rPr lang="en-US" sz="1600" dirty="0" err="1">
                <a:solidFill>
                  <a:schemeClr val="accent6"/>
                </a:solidFill>
              </a:rPr>
              <a:t>Bucciarelli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Moumoula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Aisenson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Rossier</a:t>
            </a:r>
            <a:endParaRPr lang="en-US" sz="1600" dirty="0"/>
          </a:p>
          <a:p>
            <a:r>
              <a:rPr lang="en-US" sz="1600" b="1" dirty="0"/>
              <a:t>Decent Work: Representations and Prospects of Work Among Vulnerable Young Argentine Workers</a:t>
            </a:r>
            <a:endParaRPr lang="en-US" sz="1600" dirty="0"/>
          </a:p>
          <a:p>
            <a:r>
              <a:rPr lang="en-US" sz="1600" dirty="0"/>
              <a:t> </a:t>
            </a:r>
            <a:r>
              <a:rPr lang="en-US" sz="1600" dirty="0" err="1">
                <a:solidFill>
                  <a:schemeClr val="accent6"/>
                </a:solidFill>
              </a:rPr>
              <a:t>Aisenson</a:t>
            </a:r>
            <a:r>
              <a:rPr lang="en-US" sz="1600" dirty="0">
                <a:solidFill>
                  <a:schemeClr val="accent6"/>
                </a:solidFill>
              </a:rPr>
              <a:t>, Legaspi, </a:t>
            </a:r>
            <a:r>
              <a:rPr lang="en-US" sz="1600" dirty="0" err="1">
                <a:solidFill>
                  <a:schemeClr val="accent6"/>
                </a:solidFill>
              </a:rPr>
              <a:t>Czerniuk</a:t>
            </a:r>
            <a:r>
              <a:rPr lang="en-US" sz="1600" dirty="0">
                <a:solidFill>
                  <a:schemeClr val="accent6"/>
                </a:solidFill>
              </a:rPr>
              <a:t>, Valenzuela, </a:t>
            </a:r>
            <a:r>
              <a:rPr lang="en-US" sz="1600" dirty="0" err="1">
                <a:solidFill>
                  <a:schemeClr val="accent6"/>
                </a:solidFill>
              </a:rPr>
              <a:t>Miguelez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Virgili</a:t>
            </a:r>
            <a:endParaRPr lang="en-US" sz="1600" dirty="0"/>
          </a:p>
          <a:p>
            <a:r>
              <a:rPr lang="en-US" sz="1600" b="1" dirty="0"/>
              <a:t>Emerging Job Precariousness: Work Experiences and Expectations of Low-Qualified Young Workers in Switzerland</a:t>
            </a:r>
            <a:endParaRPr lang="en-US" sz="1600" dirty="0"/>
          </a:p>
          <a:p>
            <a:r>
              <a:rPr lang="en-US" sz="1600" dirty="0"/>
              <a:t> </a:t>
            </a:r>
            <a:r>
              <a:rPr lang="en-US" sz="1600" dirty="0">
                <a:solidFill>
                  <a:schemeClr val="accent6"/>
                </a:solidFill>
              </a:rPr>
              <a:t>Masdonati, </a:t>
            </a:r>
            <a:r>
              <a:rPr lang="en-US" sz="1600" dirty="0" err="1">
                <a:solidFill>
                  <a:schemeClr val="accent6"/>
                </a:solidFill>
              </a:rPr>
              <a:t>Fedrigo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Zufferey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endParaRPr lang="en-US" sz="1600" dirty="0"/>
          </a:p>
          <a:p>
            <a:r>
              <a:rPr lang="en-US" sz="1600" b="1" dirty="0"/>
              <a:t>Perception of Decent Work and the Future Among Low Educated Youths in Brazil and Portugal</a:t>
            </a:r>
            <a:endParaRPr lang="en-US" sz="1600" dirty="0"/>
          </a:p>
          <a:p>
            <a:r>
              <a:rPr lang="en-US" sz="1600" dirty="0"/>
              <a:t> </a:t>
            </a:r>
            <a:r>
              <a:rPr lang="pt-PT" sz="1600" dirty="0">
                <a:solidFill>
                  <a:schemeClr val="accent6"/>
                </a:solidFill>
              </a:rPr>
              <a:t>Ribeiro, Cardoso, Duarte, </a:t>
            </a:r>
            <a:r>
              <a:rPr lang="en-US" sz="1600" dirty="0">
                <a:solidFill>
                  <a:schemeClr val="accent6"/>
                </a:solidFill>
              </a:rPr>
              <a:t>Machado</a:t>
            </a:r>
            <a:r>
              <a:rPr lang="pt-PT" sz="1600" dirty="0">
                <a:solidFill>
                  <a:schemeClr val="accent6"/>
                </a:solidFill>
              </a:rPr>
              <a:t>, Figueiredo, </a:t>
            </a:r>
            <a:r>
              <a:rPr lang="pt-PT" sz="1600" dirty="0" err="1">
                <a:solidFill>
                  <a:schemeClr val="accent6"/>
                </a:solidFill>
              </a:rPr>
              <a:t>Fonçatti</a:t>
            </a:r>
            <a:endParaRPr lang="en-US" sz="1600" dirty="0"/>
          </a:p>
          <a:p>
            <a:r>
              <a:rPr lang="en-US" sz="1600" b="1" dirty="0"/>
              <a:t>Possibility and Constraint in the Lives of Young Rural Workers in the US: The Psychology of Working and Post-Trauma Vocational Trajectories</a:t>
            </a:r>
            <a:endParaRPr lang="en-US" sz="1600" dirty="0"/>
          </a:p>
          <a:p>
            <a:r>
              <a:rPr lang="en-US" sz="1600" dirty="0"/>
              <a:t> </a:t>
            </a:r>
            <a:r>
              <a:rPr lang="en-US" sz="1600" dirty="0">
                <a:solidFill>
                  <a:schemeClr val="accent6"/>
                </a:solidFill>
              </a:rPr>
              <a:t>San Antonio, Kaplan-</a:t>
            </a:r>
            <a:r>
              <a:rPr lang="en-US" sz="1600" dirty="0" err="1">
                <a:solidFill>
                  <a:schemeClr val="accent6"/>
                </a:solidFill>
              </a:rPr>
              <a:t>Bucciarelli</a:t>
            </a:r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1600" b="1" dirty="0"/>
              <a:t>Closing Commentary, Opening Conversations: Liminal Reflections on Decent Work, Emerging Adulthood, and Social Justice</a:t>
            </a:r>
            <a:endParaRPr lang="en-US" sz="1600" dirty="0"/>
          </a:p>
          <a:p>
            <a:r>
              <a:rPr lang="en-US" sz="1600" dirty="0"/>
              <a:t> </a:t>
            </a:r>
            <a:r>
              <a:rPr lang="en-US" sz="1600" dirty="0">
                <a:solidFill>
                  <a:schemeClr val="accent6"/>
                </a:solidFill>
              </a:rPr>
              <a:t>Sultana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4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E0A16E13-1190-E149-8E4F-9ACC46DC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768" y="185123"/>
            <a:ext cx="1581664" cy="10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9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DE22-9E8D-D44C-AA53-A70ED290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 THE LAST YEAR…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E65AAE-0CA4-0F49-8BB2-91E6395E0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297" y="2527618"/>
            <a:ext cx="4866216" cy="36496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727A0-308E-DF44-A142-A440B8B18194}"/>
              </a:ext>
            </a:extLst>
          </p:cNvPr>
          <p:cNvSpPr txBox="1"/>
          <p:nvPr/>
        </p:nvSpPr>
        <p:spPr>
          <a:xfrm>
            <a:off x="6096000" y="2415705"/>
            <a:ext cx="43351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Michelle’s manuscript </a:t>
            </a:r>
            <a:r>
              <a:rPr lang="en-GB" sz="2600" b="1" dirty="0"/>
              <a:t>“</a:t>
            </a:r>
            <a:r>
              <a:rPr lang="en-US" sz="2600" b="1" dirty="0"/>
              <a:t>Higher education and career development experiences of emerging adults: A focus on university students and graduates in Haiti”</a:t>
            </a:r>
            <a:r>
              <a:rPr lang="en-GB" sz="2600" b="1" dirty="0"/>
              <a:t> </a:t>
            </a:r>
            <a:r>
              <a:rPr lang="en-GB" sz="2600" dirty="0"/>
              <a:t>was recently published in the </a:t>
            </a:r>
            <a:r>
              <a:rPr lang="en-GB" sz="2600" i="1" dirty="0"/>
              <a:t>African Journal of Career Development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1952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B5FA-47BC-8E4D-96E6-A69F0D6B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Raquel’s book has been published:</a:t>
            </a:r>
            <a:br>
              <a:rPr lang="en-US" dirty="0"/>
            </a:br>
            <a:r>
              <a:rPr lang="en-US" i="1" dirty="0"/>
              <a:t>Art Therapy and Creative Aging</a:t>
            </a:r>
            <a:endParaRPr lang="en-US" dirty="0"/>
          </a:p>
        </p:txBody>
      </p:sp>
      <p:pic>
        <p:nvPicPr>
          <p:cNvPr id="5" name="Content Placeholder 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CEEC92C8-8C96-5C4B-AA95-9778D2F67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613" y="295682"/>
            <a:ext cx="3287919" cy="2084102"/>
          </a:xfrm>
        </p:spPr>
      </p:pic>
      <p:pic>
        <p:nvPicPr>
          <p:cNvPr id="4" name="Picture 3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92F84933-CA95-EF43-A0ED-B4B0023C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904" y="2799471"/>
            <a:ext cx="2496613" cy="3740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9041C1-12C9-3D41-B126-896735BAA5B6}"/>
              </a:ext>
            </a:extLst>
          </p:cNvPr>
          <p:cNvSpPr txBox="1"/>
          <p:nvPr/>
        </p:nvSpPr>
        <p:spPr>
          <a:xfrm>
            <a:off x="733045" y="3294306"/>
            <a:ext cx="7907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intersection of arts, aging, health and wellbeing can be adapted as a valuable component of Life Course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Life Course </a:t>
            </a:r>
            <a:r>
              <a:rPr lang="en-US" sz="2400"/>
              <a:t>Design must include </a:t>
            </a:r>
            <a:r>
              <a:rPr lang="en-US" sz="2400" dirty="0"/>
              <a:t>the entire lifespan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Health and wellbeing are human rights, even as we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Developmental shifts in later life are positive attributes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 the workplace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 life enhancement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 intergenerational support and continuity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30A6E-0517-2A4F-B068-6D207183DD31}"/>
              </a:ext>
            </a:extLst>
          </p:cNvPr>
          <p:cNvSpPr txBox="1"/>
          <p:nvPr/>
        </p:nvSpPr>
        <p:spPr>
          <a:xfrm>
            <a:off x="1029992" y="2120054"/>
            <a:ext cx="701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Art Therapy and Creative Aging</a:t>
            </a:r>
            <a:r>
              <a:rPr lang="en-US" dirty="0"/>
              <a:t> offers an integrated perspective on engaging with older people through the arts, exploring how arts engagement can intertwine with and support healthy aging.</a:t>
            </a:r>
          </a:p>
        </p:txBody>
      </p:sp>
    </p:spTree>
    <p:extLst>
      <p:ext uri="{BB962C8B-B14F-4D97-AF65-F5344CB8AC3E}">
        <p14:creationId xmlns:p14="http://schemas.microsoft.com/office/powerpoint/2010/main" val="346574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737738" y="1851102"/>
            <a:ext cx="619406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+mn-lt"/>
              </a:rPr>
              <a:t>C</a:t>
            </a:r>
            <a:endParaRPr lang="en-US" altLang="en-US" sz="4000" b="1" dirty="0">
              <a:solidFill>
                <a:srgbClr val="00B05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00B050"/>
              </a:solidFill>
              <a:latin typeface="Papyrus" panose="020B0602040200020303" pitchFamily="34" charset="7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B050"/>
                </a:solidFill>
                <a:latin typeface="Papyrus" panose="020B0602040200020303" pitchFamily="34" charset="77"/>
              </a:rPr>
              <a:t>UNITWIN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B050"/>
                </a:solidFill>
                <a:latin typeface="Papyrus" panose="020B0602040200020303" pitchFamily="34" charset="77"/>
              </a:rPr>
              <a:t>Conference and Meeting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B050"/>
                </a:solidFill>
                <a:latin typeface="Papyrus" panose="020B0602040200020303" pitchFamily="34" charset="77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B050"/>
                </a:solidFill>
                <a:latin typeface="Papyrus" panose="020B0602040200020303" pitchFamily="34" charset="77"/>
              </a:rPr>
              <a:t>Lesley University 2023</a:t>
            </a:r>
            <a:endParaRPr lang="en-US" altLang="en-US" sz="2400" baseline="300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0" name="Picture 9" descr="LES-Logo-RGB-340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146" y="329487"/>
            <a:ext cx="2413611" cy="665345"/>
          </a:xfrm>
          <a:prstGeom prst="rect">
            <a:avLst/>
          </a:prstGeom>
          <a:effectLst>
            <a:outerShdw blurRad="63500" dist="38100" dir="2700000" algn="tl" rotWithShape="0">
              <a:srgbClr val="000000">
                <a:alpha val="10000"/>
              </a:srgbClr>
            </a:outerShdw>
          </a:effec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EF090C4-BA39-3846-8E9F-777A11167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2355" y="4468660"/>
            <a:ext cx="3397560" cy="2065955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1E168C0-BC11-1745-8822-8163E1600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355" y="937081"/>
            <a:ext cx="3397560" cy="29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5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001898" y="994832"/>
            <a:ext cx="5101247" cy="64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/>
            <a:r>
              <a:rPr lang="en-US" sz="2800" b="1" dirty="0">
                <a:solidFill>
                  <a:srgbClr val="00B050"/>
                </a:solidFill>
                <a:latin typeface="Papyrus" panose="020B0602040200020303" pitchFamily="34" charset="77"/>
              </a:rPr>
              <a:t>Technology for online participation</a:t>
            </a:r>
          </a:p>
          <a:p>
            <a:r>
              <a:rPr lang="en-US" sz="2800" b="1" dirty="0">
                <a:solidFill>
                  <a:srgbClr val="00B050"/>
                </a:solidFill>
                <a:latin typeface="Papyrus" panose="020B0602040200020303" pitchFamily="34" charset="77"/>
              </a:rPr>
              <a:t> International Airport </a:t>
            </a:r>
          </a:p>
          <a:p>
            <a:r>
              <a:rPr lang="en-US" sz="2800" b="1" dirty="0">
                <a:solidFill>
                  <a:srgbClr val="00B050"/>
                </a:solidFill>
                <a:latin typeface="Papyrus" panose="020B0602040200020303" pitchFamily="34" charset="77"/>
              </a:rPr>
              <a:t>Art and Music</a:t>
            </a:r>
          </a:p>
          <a:p>
            <a:r>
              <a:rPr lang="en-US" sz="2800" b="1" dirty="0">
                <a:solidFill>
                  <a:srgbClr val="00B050"/>
                </a:solidFill>
                <a:latin typeface="Papyrus" panose="020B0602040200020303" pitchFamily="34" charset="77"/>
              </a:rPr>
              <a:t>Walking paths</a:t>
            </a:r>
          </a:p>
          <a:p>
            <a:r>
              <a:rPr lang="en-US" sz="2800" b="1" dirty="0">
                <a:solidFill>
                  <a:srgbClr val="00B050"/>
                </a:solidFill>
                <a:latin typeface="Papyrus" panose="020B0602040200020303" pitchFamily="34" charset="77"/>
              </a:rPr>
              <a:t>Affordable places to stay</a:t>
            </a:r>
          </a:p>
          <a:p>
            <a:r>
              <a:rPr lang="en-US" sz="2800" b="1" dirty="0">
                <a:solidFill>
                  <a:srgbClr val="00B050"/>
                </a:solidFill>
                <a:latin typeface="Papyrus" panose="020B0602040200020303" pitchFamily="34" charset="77"/>
              </a:rPr>
              <a:t>Four hours to New York City</a:t>
            </a:r>
          </a:p>
          <a:p>
            <a:r>
              <a:rPr lang="en-US" sz="2800" b="1" dirty="0">
                <a:solidFill>
                  <a:srgbClr val="00B050"/>
                </a:solidFill>
                <a:latin typeface="Papyrus" panose="020B0602040200020303" pitchFamily="34" charset="77"/>
              </a:rPr>
              <a:t>Three hours to mountains</a:t>
            </a:r>
          </a:p>
          <a:p>
            <a:r>
              <a:rPr lang="en-US" sz="2800" b="1" dirty="0">
                <a:solidFill>
                  <a:srgbClr val="00B050"/>
                </a:solidFill>
                <a:latin typeface="Papyrus" panose="020B0602040200020303" pitchFamily="34" charset="77"/>
              </a:rPr>
              <a:t>One hour to beaches</a:t>
            </a:r>
          </a:p>
          <a:p>
            <a:r>
              <a:rPr lang="en-US" sz="2800" b="1" dirty="0">
                <a:solidFill>
                  <a:srgbClr val="00B050"/>
                </a:solidFill>
                <a:latin typeface="Papyrus" panose="020B0602040200020303" pitchFamily="34" charset="77"/>
              </a:rPr>
              <a:t> Career counseling colleagues at five other Boston-area universities</a:t>
            </a:r>
            <a:endParaRPr lang="en-US" altLang="en-US" sz="2800" b="1" baseline="30000" dirty="0">
              <a:solidFill>
                <a:srgbClr val="00B050"/>
              </a:solidFill>
              <a:latin typeface="Papyrus" panose="020B0602040200020303" pitchFamily="34" charset="7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LES-Logo-RGB-340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146" y="329487"/>
            <a:ext cx="2413611" cy="665345"/>
          </a:xfrm>
          <a:prstGeom prst="rect">
            <a:avLst/>
          </a:prstGeom>
          <a:effectLst>
            <a:outerShdw blurRad="63500" dist="38100" dir="2700000" algn="tl" rotWithShape="0">
              <a:srgbClr val="000000">
                <a:alpha val="10000"/>
              </a:srgbClr>
            </a:outerShdw>
          </a:effec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4A8E74-6F12-4E49-8030-5D5349DCE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06381" y="329487"/>
            <a:ext cx="3083534" cy="1714506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7DB07C7-29E0-1F44-82F2-F7BC101FD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381" y="2497873"/>
            <a:ext cx="3083534" cy="1806497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27D3F26B-F8F5-CA4D-9B12-5A3A2293E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381" y="4758250"/>
            <a:ext cx="3083534" cy="18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44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{0A550AE2-19EE-B645-9E62-7FD2EC720DB3}tf10001058</Template>
  <TotalTime>480</TotalTime>
  <Words>440</Words>
  <Application>Microsoft Macintosh PowerPoint</Application>
  <PresentationFormat>Widescreen</PresentationFormat>
  <Paragraphs>64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Hebrew</vt:lpstr>
      <vt:lpstr>Arial</vt:lpstr>
      <vt:lpstr>Calibri</vt:lpstr>
      <vt:lpstr>Calibri Light</vt:lpstr>
      <vt:lpstr>Papyrus</vt:lpstr>
      <vt:lpstr>Celestial</vt:lpstr>
      <vt:lpstr>UNESCO-UNITWIN — United States</vt:lpstr>
      <vt:lpstr>PowerPoint Presentation</vt:lpstr>
      <vt:lpstr>Since UNESCO Approval in 2015, Lesley Unitwin committee members have been active partners</vt:lpstr>
      <vt:lpstr>Special Issue of Emerging Adulthood</vt:lpstr>
      <vt:lpstr>IN THE LAST YEAR… </vt:lpstr>
      <vt:lpstr>Raquel’s book has been published: Art Therapy and Creative Aging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 Antonio, Donna</dc:creator>
  <cp:lastModifiedBy>San Antonio, Donna</cp:lastModifiedBy>
  <cp:revision>75</cp:revision>
  <dcterms:created xsi:type="dcterms:W3CDTF">2018-04-14T21:18:26Z</dcterms:created>
  <dcterms:modified xsi:type="dcterms:W3CDTF">2021-06-18T11:33:41Z</dcterms:modified>
</cp:coreProperties>
</file>