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9" autoAdjust="0"/>
    <p:restoredTop sz="94660"/>
  </p:normalViewPr>
  <p:slideViewPr>
    <p:cSldViewPr snapToGrid="0">
      <p:cViewPr varScale="1">
        <p:scale>
          <a:sx n="97" d="100"/>
          <a:sy n="97" d="100"/>
        </p:scale>
        <p:origin x="41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90002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102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7064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1262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7559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59513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2880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9448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7400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6/16/2021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3583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6/16/2021</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2871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6/16/2021</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998692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siapacificcda.org/resources/APCDJ/A0003_2_01.pdf" TargetMode="External"/><Relationship Id="rId2" Type="http://schemas.openxmlformats.org/officeDocument/2006/relationships/hyperlink" Target="https://ajcd.africa/index.php/ajcd/article/view/1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link.springer.com/article/10.1007/s11482-020-09855-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ink.springer.com/content/pdf/10.1007%2F978-981-15-4443-9_8.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nki.com.cn/Article/CJFDTotal-QLTS202001006.htm" TargetMode="External"/><Relationship Id="rId2" Type="http://schemas.openxmlformats.org/officeDocument/2006/relationships/hyperlink" Target="https://www.tandfonline.com/doi/full/10.1080/0145935X.2020.176884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link.springer.com/article/10.1007/s10566-019-09540-6"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Unitwin network meeting</a:t>
            </a:r>
            <a:endParaRPr lang="en-GB" dirty="0"/>
          </a:p>
        </p:txBody>
      </p:sp>
      <p:sp>
        <p:nvSpPr>
          <p:cNvPr id="3" name="Subtitle 2"/>
          <p:cNvSpPr>
            <a:spLocks noGrp="1"/>
          </p:cNvSpPr>
          <p:nvPr>
            <p:ph type="subTitle" idx="1"/>
          </p:nvPr>
        </p:nvSpPr>
        <p:spPr>
          <a:xfrm>
            <a:off x="2396319" y="3531205"/>
            <a:ext cx="5618515" cy="1670060"/>
          </a:xfrm>
        </p:spPr>
        <p:txBody>
          <a:bodyPr>
            <a:normAutofit lnSpcReduction="10000"/>
          </a:bodyPr>
          <a:lstStyle/>
          <a:p>
            <a:r>
              <a:rPr lang="en-US" dirty="0" smtClean="0"/>
              <a:t>June 18</a:t>
            </a:r>
            <a:r>
              <a:rPr lang="en-US" baseline="30000" dirty="0" smtClean="0"/>
              <a:t>th </a:t>
            </a:r>
            <a:r>
              <a:rPr lang="en-US" dirty="0"/>
              <a:t>2021</a:t>
            </a:r>
          </a:p>
          <a:p>
            <a:r>
              <a:rPr lang="en-US" dirty="0" smtClean="0"/>
              <a:t>2:00 – 6:00 pm (time zone Zurich, Switzerland)</a:t>
            </a:r>
          </a:p>
          <a:p>
            <a:r>
              <a:rPr lang="en-US" dirty="0" smtClean="0"/>
              <a:t>News update from victor wong</a:t>
            </a:r>
          </a:p>
          <a:p>
            <a:r>
              <a:rPr lang="en-US" dirty="0" smtClean="0"/>
              <a:t>Hong kong Baptist university</a:t>
            </a:r>
            <a:endParaRPr lang="en-GB" dirty="0"/>
          </a:p>
        </p:txBody>
      </p:sp>
    </p:spTree>
    <p:extLst>
      <p:ext uri="{BB962C8B-B14F-4D97-AF65-F5344CB8AC3E}">
        <p14:creationId xmlns:p14="http://schemas.microsoft.com/office/powerpoint/2010/main" val="109958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dirty="0" smtClean="0"/>
              <a:t>Thank you!</a:t>
            </a:r>
            <a:endParaRPr lang="en-GB" dirty="0"/>
          </a:p>
        </p:txBody>
      </p:sp>
    </p:spTree>
    <p:extLst>
      <p:ext uri="{BB962C8B-B14F-4D97-AF65-F5344CB8AC3E}">
        <p14:creationId xmlns:p14="http://schemas.microsoft.com/office/powerpoint/2010/main" val="2318994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Research outputs on career interventions</a:t>
            </a:r>
            <a:endParaRPr lang="en-GB" dirty="0"/>
          </a:p>
        </p:txBody>
      </p:sp>
      <p:sp>
        <p:nvSpPr>
          <p:cNvPr id="3" name="Content Placeholder 2"/>
          <p:cNvSpPr>
            <a:spLocks noGrp="1"/>
          </p:cNvSpPr>
          <p:nvPr>
            <p:ph idx="1"/>
          </p:nvPr>
        </p:nvSpPr>
        <p:spPr/>
        <p:txBody>
          <a:bodyPr/>
          <a:lstStyle/>
          <a:p>
            <a:r>
              <a:rPr lang="en-US" dirty="0" smtClean="0"/>
              <a:t>Based on the database of the CLAP project, a career support service project for NEET youth in Hong Kong</a:t>
            </a:r>
          </a:p>
          <a:p>
            <a:r>
              <a:rPr lang="en-GB" dirty="0"/>
              <a:t>Wong, V., Pouyaud, J., Su, X., &amp; Yip, T.C.Y (2021). Incorporating the notion of decent work into the ENOW practice model for coping with challenges in career </a:t>
            </a:r>
            <a:r>
              <a:rPr lang="en-GB" dirty="0" err="1"/>
              <a:t>counseling</a:t>
            </a:r>
            <a:r>
              <a:rPr lang="en-GB" dirty="0"/>
              <a:t> and guidance. In V. </a:t>
            </a:r>
            <a:r>
              <a:rPr lang="en-GB" dirty="0" err="1"/>
              <a:t>Cohen-Scali</a:t>
            </a:r>
            <a:r>
              <a:rPr lang="en-GB" dirty="0"/>
              <a:t>, (Ed.) </a:t>
            </a:r>
            <a:r>
              <a:rPr lang="en-GB" i="1" dirty="0"/>
              <a:t>Career </a:t>
            </a:r>
            <a:r>
              <a:rPr lang="en-GB" i="1" dirty="0" err="1"/>
              <a:t>counseling</a:t>
            </a:r>
            <a:r>
              <a:rPr lang="en-GB" i="1" dirty="0"/>
              <a:t> and guidance in the 21st century: Challenges and prospects</a:t>
            </a:r>
            <a:r>
              <a:rPr lang="en-GB" dirty="0"/>
              <a:t> (in French), Ch. 16, pp. 305-324. Paris: </a:t>
            </a:r>
            <a:r>
              <a:rPr lang="en-GB" dirty="0" err="1"/>
              <a:t>Dunod</a:t>
            </a:r>
            <a:r>
              <a:rPr lang="en-GB" dirty="0"/>
              <a:t>. </a:t>
            </a:r>
            <a:endParaRPr lang="en-US" dirty="0" smtClean="0"/>
          </a:p>
          <a:p>
            <a:endParaRPr lang="en-GB" dirty="0"/>
          </a:p>
        </p:txBody>
      </p:sp>
    </p:spTree>
    <p:extLst>
      <p:ext uri="{BB962C8B-B14F-4D97-AF65-F5344CB8AC3E}">
        <p14:creationId xmlns:p14="http://schemas.microsoft.com/office/powerpoint/2010/main" val="188712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a:t>Su, X. &amp; Wong, V. (2020). Map of self-perceived growth for reviewing user journey and negotiating career transitions. </a:t>
            </a:r>
            <a:r>
              <a:rPr lang="en-GB" i="1" dirty="0"/>
              <a:t>African Journal of Career Development</a:t>
            </a:r>
            <a:r>
              <a:rPr lang="en-GB" dirty="0"/>
              <a:t>, </a:t>
            </a:r>
            <a:r>
              <a:rPr lang="en-GB" i="1" dirty="0"/>
              <a:t>2</a:t>
            </a:r>
            <a:r>
              <a:rPr lang="en-GB" dirty="0"/>
              <a:t>(1), a18. Published online on 15 September 2020. </a:t>
            </a:r>
            <a:r>
              <a:rPr lang="en-GB" dirty="0">
                <a:hlinkClick r:id="rId2"/>
              </a:rPr>
              <a:t>https://</a:t>
            </a:r>
            <a:r>
              <a:rPr lang="en-GB" dirty="0" smtClean="0">
                <a:hlinkClick r:id="rId2"/>
              </a:rPr>
              <a:t>ajcd.africa/index.php/ajcd/article/view/18</a:t>
            </a:r>
            <a:endParaRPr lang="en-GB" dirty="0" smtClean="0"/>
          </a:p>
          <a:p>
            <a:r>
              <a:rPr lang="en-GB" dirty="0"/>
              <a:t>Su, X., Wong, V., &amp; To, S.M. (2020). </a:t>
            </a:r>
            <a:r>
              <a:rPr lang="en-GB" dirty="0" err="1"/>
              <a:t>Amotivation</a:t>
            </a:r>
            <a:r>
              <a:rPr lang="en-GB" dirty="0"/>
              <a:t>, career engagement, and the moderating role of career adaptability of youth not in education, employment or training. </a:t>
            </a:r>
            <a:r>
              <a:rPr lang="en-GB" i="1" dirty="0"/>
              <a:t>Asia Pacific Career Development Journal</a:t>
            </a:r>
            <a:r>
              <a:rPr lang="en-GB" dirty="0"/>
              <a:t>, </a:t>
            </a:r>
            <a:r>
              <a:rPr lang="en-GB" i="1" dirty="0"/>
              <a:t>3</a:t>
            </a:r>
            <a:r>
              <a:rPr lang="en-GB" dirty="0"/>
              <a:t>(2):1-18. Published online as a Lead Article of the issue, 12 September 2020. </a:t>
            </a:r>
            <a:r>
              <a:rPr lang="en-GB" dirty="0">
                <a:hlinkClick r:id="rId3"/>
              </a:rPr>
              <a:t>https://</a:t>
            </a:r>
            <a:r>
              <a:rPr lang="en-GB" dirty="0" smtClean="0">
                <a:hlinkClick r:id="rId3"/>
              </a:rPr>
              <a:t>asiapacificcda.org/resources/APCDJ/A0003_2_01.pdf</a:t>
            </a:r>
            <a:endParaRPr lang="en-GB" dirty="0" smtClean="0"/>
          </a:p>
          <a:p>
            <a:endParaRPr lang="en-GB" dirty="0" smtClean="0"/>
          </a:p>
          <a:p>
            <a:endParaRPr lang="en-GB" dirty="0"/>
          </a:p>
        </p:txBody>
      </p:sp>
    </p:spTree>
    <p:extLst>
      <p:ext uri="{BB962C8B-B14F-4D97-AF65-F5344CB8AC3E}">
        <p14:creationId xmlns:p14="http://schemas.microsoft.com/office/powerpoint/2010/main" val="2718887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 S.M., Wong, V., Leung, D., Lau, C.D., &amp; Su, X. (2020). Navigating risk discourses: A narrative analysis of parental experiences in the career and life development of youth not in education, employment, or training. </a:t>
            </a:r>
            <a:r>
              <a:rPr lang="en-GB" i="1" dirty="0"/>
              <a:t>Applied Research in Quality of Life</a:t>
            </a:r>
            <a:r>
              <a:rPr lang="en-GB" dirty="0"/>
              <a:t>, 1-20. Published online 1 August 2020. </a:t>
            </a:r>
            <a:r>
              <a:rPr lang="en-GB" dirty="0">
                <a:hlinkClick r:id="rId2"/>
              </a:rPr>
              <a:t>https://</a:t>
            </a:r>
            <a:r>
              <a:rPr lang="en-GB" dirty="0" smtClean="0">
                <a:hlinkClick r:id="rId2"/>
              </a:rPr>
              <a:t>link.springer.com/article/10.1007/s11482-020-09855-w</a:t>
            </a:r>
            <a:endParaRPr lang="en-GB" dirty="0" smtClean="0"/>
          </a:p>
          <a:p>
            <a:r>
              <a:rPr lang="en-GB" dirty="0" smtClean="0"/>
              <a:t> </a:t>
            </a:r>
          </a:p>
          <a:p>
            <a:endParaRPr lang="en-GB" dirty="0"/>
          </a:p>
        </p:txBody>
      </p:sp>
    </p:spTree>
    <p:extLst>
      <p:ext uri="{BB962C8B-B14F-4D97-AF65-F5344CB8AC3E}">
        <p14:creationId xmlns:p14="http://schemas.microsoft.com/office/powerpoint/2010/main" val="2269911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Wong, V., &amp; Yip, T.C.Y. (2020). Social workers’ strategies for supporting the career transition of disadvantaged girls with SEN: A Hong Kong case study of class in digital drawing. In </a:t>
            </a:r>
            <a:r>
              <a:rPr lang="en-GB" dirty="0" smtClean="0"/>
              <a:t>M.T.  Yuen</a:t>
            </a:r>
            <a:r>
              <a:rPr lang="en-GB" dirty="0"/>
              <a:t>, </a:t>
            </a:r>
            <a:r>
              <a:rPr lang="en-GB" dirty="0" smtClean="0"/>
              <a:t>W. Beamish</a:t>
            </a:r>
            <a:r>
              <a:rPr lang="en-GB" dirty="0"/>
              <a:t>, </a:t>
            </a:r>
            <a:r>
              <a:rPr lang="en-GB" dirty="0" smtClean="0"/>
              <a:t>&amp; V.S. Solberg </a:t>
            </a:r>
            <a:r>
              <a:rPr lang="en-GB" dirty="0"/>
              <a:t>(Eds.) </a:t>
            </a:r>
            <a:r>
              <a:rPr lang="en-GB" i="1" dirty="0"/>
              <a:t>Career Development and Transitions for Students with Special Educational Needs </a:t>
            </a:r>
            <a:r>
              <a:rPr lang="en-GB" dirty="0"/>
              <a:t>(pp.115-125). Boston: Springer Education &amp; Language. </a:t>
            </a:r>
            <a:r>
              <a:rPr lang="en-GB" dirty="0">
                <a:hlinkClick r:id="rId2"/>
              </a:rPr>
              <a:t>https://</a:t>
            </a:r>
            <a:r>
              <a:rPr lang="en-GB" dirty="0" smtClean="0">
                <a:hlinkClick r:id="rId2"/>
              </a:rPr>
              <a:t>link.springer.com/content/pdf/10.1007%2F978-981-15-4443-9_8.pdf</a:t>
            </a:r>
            <a:endParaRPr lang="en-GB" dirty="0" smtClean="0"/>
          </a:p>
          <a:p>
            <a:endParaRPr lang="en-GB" dirty="0"/>
          </a:p>
          <a:p>
            <a:endParaRPr lang="en-GB" dirty="0"/>
          </a:p>
        </p:txBody>
      </p:sp>
    </p:spTree>
    <p:extLst>
      <p:ext uri="{BB962C8B-B14F-4D97-AF65-F5344CB8AC3E}">
        <p14:creationId xmlns:p14="http://schemas.microsoft.com/office/powerpoint/2010/main" val="498250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443491" y="2015733"/>
            <a:ext cx="6571343" cy="3991777"/>
          </a:xfrm>
        </p:spPr>
        <p:txBody>
          <a:bodyPr>
            <a:noAutofit/>
          </a:bodyPr>
          <a:lstStyle/>
          <a:p>
            <a:r>
              <a:rPr lang="en-GB" sz="1800" dirty="0"/>
              <a:t>Su, X., Wong, V., &amp; To, S.M. (2020). Factor structure of the Chinese career adapt-abilities scale in youth with a longer spell of status of not in education, employment or training, </a:t>
            </a:r>
            <a:r>
              <a:rPr lang="en-GB" sz="1800" i="1" dirty="0"/>
              <a:t>Child &amp; Youth Services</a:t>
            </a:r>
            <a:r>
              <a:rPr lang="en-GB" sz="1800" dirty="0"/>
              <a:t>. Published online 4 June 2020. </a:t>
            </a:r>
            <a:r>
              <a:rPr lang="en-GB" sz="1800" dirty="0">
                <a:hlinkClick r:id="rId2"/>
              </a:rPr>
              <a:t>https://</a:t>
            </a:r>
            <a:r>
              <a:rPr lang="en-GB" sz="1800" dirty="0" smtClean="0">
                <a:hlinkClick r:id="rId2"/>
              </a:rPr>
              <a:t>www.tandfonline.com/doi/full/10.1080/0145935X.2020.1768843</a:t>
            </a:r>
            <a:endParaRPr lang="en-GB" sz="1800" dirty="0" smtClean="0"/>
          </a:p>
          <a:p>
            <a:r>
              <a:rPr lang="en-GB" sz="1800" dirty="0"/>
              <a:t> Su, X., &amp; Wong, V. (2020). A research on workplace learning program informed by the expanded notion of work: A new perspective for youth career development (in Chinese), </a:t>
            </a:r>
            <a:r>
              <a:rPr lang="en-GB" sz="1800" i="1" dirty="0"/>
              <a:t>Youth Exploration</a:t>
            </a:r>
            <a:r>
              <a:rPr lang="en-GB" sz="1800" dirty="0"/>
              <a:t>. </a:t>
            </a:r>
            <a:r>
              <a:rPr lang="en-GB" sz="1800" i="1" dirty="0"/>
              <a:t>225</a:t>
            </a:r>
            <a:r>
              <a:rPr lang="en-GB" sz="1800" dirty="0"/>
              <a:t>(1): 47-58 </a:t>
            </a:r>
            <a:r>
              <a:rPr lang="en-GB" sz="1800" dirty="0">
                <a:hlinkClick r:id="rId3"/>
              </a:rPr>
              <a:t>http://</a:t>
            </a:r>
            <a:r>
              <a:rPr lang="en-GB" sz="1800" dirty="0" smtClean="0">
                <a:hlinkClick r:id="rId3"/>
              </a:rPr>
              <a:t>www.cnki.com.cn/Article/CJFDTotal-QLTS202001006.htm</a:t>
            </a:r>
            <a:endParaRPr lang="en-GB" sz="1800" dirty="0" smtClean="0"/>
          </a:p>
          <a:p>
            <a:endParaRPr lang="en-GB" sz="1800" dirty="0" smtClean="0"/>
          </a:p>
          <a:p>
            <a:endParaRPr lang="en-GB" sz="1800" dirty="0"/>
          </a:p>
        </p:txBody>
      </p:sp>
    </p:spTree>
    <p:extLst>
      <p:ext uri="{BB962C8B-B14F-4D97-AF65-F5344CB8AC3E}">
        <p14:creationId xmlns:p14="http://schemas.microsoft.com/office/powerpoint/2010/main" val="88095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To, S.M., Wong, V., Yan, M.W., &amp; Su, X. (2020). Psychometric evaluation of the Chinese version of the parent career </a:t>
            </a:r>
            <a:r>
              <a:rPr lang="en-GB" dirty="0" err="1"/>
              <a:t>behavior</a:t>
            </a:r>
            <a:r>
              <a:rPr lang="en-GB" dirty="0"/>
              <a:t> checklist in a sample of non-engaged youth and their parents, </a:t>
            </a:r>
            <a:r>
              <a:rPr lang="en-GB" i="1" dirty="0"/>
              <a:t>Child &amp; Youth Care </a:t>
            </a:r>
            <a:r>
              <a:rPr lang="en-GB" i="1" dirty="0" smtClean="0"/>
              <a:t>Forum, </a:t>
            </a:r>
            <a:r>
              <a:rPr lang="en-GB" i="1" dirty="0"/>
              <a:t>49</a:t>
            </a:r>
            <a:r>
              <a:rPr lang="en-GB" dirty="0"/>
              <a:t>, 469-487. Published online 14 Dec 2019. </a:t>
            </a:r>
            <a:r>
              <a:rPr lang="en-GB" dirty="0">
                <a:hlinkClick r:id="rId2"/>
              </a:rPr>
              <a:t>https://</a:t>
            </a:r>
            <a:r>
              <a:rPr lang="en-GB" dirty="0" smtClean="0">
                <a:hlinkClick r:id="rId2"/>
              </a:rPr>
              <a:t>link.springer.com/article/10.1007/s10566-019-09540-6</a:t>
            </a:r>
            <a:endParaRPr lang="en-GB" dirty="0" smtClean="0"/>
          </a:p>
          <a:p>
            <a:endParaRPr lang="en-GB" dirty="0"/>
          </a:p>
        </p:txBody>
      </p:sp>
    </p:spTree>
    <p:extLst>
      <p:ext uri="{BB962C8B-B14F-4D97-AF65-F5344CB8AC3E}">
        <p14:creationId xmlns:p14="http://schemas.microsoft.com/office/powerpoint/2010/main" val="194592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projects</a:t>
            </a:r>
            <a:endParaRPr lang="en-GB" dirty="0"/>
          </a:p>
        </p:txBody>
      </p:sp>
      <p:sp>
        <p:nvSpPr>
          <p:cNvPr id="3" name="Content Placeholder 2"/>
          <p:cNvSpPr>
            <a:spLocks noGrp="1"/>
          </p:cNvSpPr>
          <p:nvPr>
            <p:ph idx="1"/>
          </p:nvPr>
        </p:nvSpPr>
        <p:spPr/>
        <p:txBody>
          <a:bodyPr/>
          <a:lstStyle/>
          <a:p>
            <a:r>
              <a:rPr lang="en-US" dirty="0" smtClean="0"/>
              <a:t>Continue using the CLAP database for writing up manuscripts</a:t>
            </a:r>
          </a:p>
          <a:p>
            <a:r>
              <a:rPr lang="en-US" dirty="0" smtClean="0"/>
              <a:t>Start collecting data for a project titled ‘A study of the role of collective psychological ownership in relationship between work conditions and workplace wellbeing among young social workers’, funded by the Research Grants Council, Hong Kong, using career scales such as CAAS, decent work, work volition</a:t>
            </a:r>
          </a:p>
          <a:p>
            <a:endParaRPr lang="en-GB" dirty="0"/>
          </a:p>
        </p:txBody>
      </p:sp>
    </p:spTree>
    <p:extLst>
      <p:ext uri="{BB962C8B-B14F-4D97-AF65-F5344CB8AC3E}">
        <p14:creationId xmlns:p14="http://schemas.microsoft.com/office/powerpoint/2010/main" val="265348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 research grants</a:t>
            </a:r>
            <a:endParaRPr lang="en-GB" dirty="0"/>
          </a:p>
        </p:txBody>
      </p:sp>
      <p:sp>
        <p:nvSpPr>
          <p:cNvPr id="3" name="Content Placeholder 2"/>
          <p:cNvSpPr>
            <a:spLocks noGrp="1"/>
          </p:cNvSpPr>
          <p:nvPr>
            <p:ph idx="1"/>
          </p:nvPr>
        </p:nvSpPr>
        <p:spPr/>
        <p:txBody>
          <a:bodyPr/>
          <a:lstStyle/>
          <a:p>
            <a:r>
              <a:rPr lang="en-US" dirty="0" smtClean="0"/>
              <a:t>Submit a competitive grant proposal around career interventions using scales and tools such as map of self-perceived growth, CAAS, system of activities inventory (will involve Jacques Pouyaud, University of Bordeaux)</a:t>
            </a:r>
            <a:endParaRPr lang="en-GB" dirty="0"/>
          </a:p>
        </p:txBody>
      </p:sp>
    </p:spTree>
    <p:extLst>
      <p:ext uri="{BB962C8B-B14F-4D97-AF65-F5344CB8AC3E}">
        <p14:creationId xmlns:p14="http://schemas.microsoft.com/office/powerpoint/2010/main" val="12810435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97</TotalTime>
  <Words>652</Words>
  <Application>Microsoft Office PowerPoint</Application>
  <PresentationFormat>On-screen Show (4:3)</PresentationFormat>
  <Paragraphs>25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Gill Sans MT</vt:lpstr>
      <vt:lpstr>Gallery</vt:lpstr>
      <vt:lpstr>Unitwin network meeting</vt:lpstr>
      <vt:lpstr>Recent Research outputs on career interventions</vt:lpstr>
      <vt:lpstr>PowerPoint Presentation</vt:lpstr>
      <vt:lpstr>PowerPoint Presentation</vt:lpstr>
      <vt:lpstr>PowerPoint Presentation</vt:lpstr>
      <vt:lpstr>PowerPoint Presentation</vt:lpstr>
      <vt:lpstr>PowerPoint Presentation</vt:lpstr>
      <vt:lpstr>Ongoing projects</vt:lpstr>
      <vt:lpstr>Seek research grants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Unitwin network meeting</dc:title>
  <dc:creator>Wong Victor C W</dc:creator>
  <cp:lastModifiedBy>Wong Victor C W</cp:lastModifiedBy>
  <cp:revision>11</cp:revision>
  <dcterms:created xsi:type="dcterms:W3CDTF">2021-06-16T01:48:06Z</dcterms:created>
  <dcterms:modified xsi:type="dcterms:W3CDTF">2021-06-16T03:25:24Z</dcterms:modified>
</cp:coreProperties>
</file>